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1"/>
  </p:notesMasterIdLst>
  <p:sldIdLst>
    <p:sldId id="258" r:id="rId3"/>
    <p:sldId id="330" r:id="rId4"/>
    <p:sldId id="288" r:id="rId5"/>
    <p:sldId id="307" r:id="rId6"/>
    <p:sldId id="287" r:id="rId7"/>
    <p:sldId id="309" r:id="rId8"/>
    <p:sldId id="284" r:id="rId9"/>
    <p:sldId id="345" r:id="rId10"/>
    <p:sldId id="264" r:id="rId11"/>
    <p:sldId id="289" r:id="rId12"/>
    <p:sldId id="306" r:id="rId13"/>
    <p:sldId id="298" r:id="rId14"/>
    <p:sldId id="300" r:id="rId15"/>
    <p:sldId id="301" r:id="rId16"/>
    <p:sldId id="346" r:id="rId17"/>
    <p:sldId id="347" r:id="rId18"/>
    <p:sldId id="292" r:id="rId19"/>
    <p:sldId id="296" r:id="rId20"/>
    <p:sldId id="268" r:id="rId21"/>
    <p:sldId id="269" r:id="rId22"/>
    <p:sldId id="286" r:id="rId23"/>
    <p:sldId id="271" r:id="rId24"/>
    <p:sldId id="294" r:id="rId25"/>
    <p:sldId id="273" r:id="rId26"/>
    <p:sldId id="310" r:id="rId27"/>
    <p:sldId id="274" r:id="rId28"/>
    <p:sldId id="275" r:id="rId29"/>
    <p:sldId id="276" r:id="rId30"/>
    <p:sldId id="277" r:id="rId31"/>
    <p:sldId id="278" r:id="rId32"/>
    <p:sldId id="279" r:id="rId33"/>
    <p:sldId id="280" r:id="rId34"/>
    <p:sldId id="281" r:id="rId35"/>
    <p:sldId id="282" r:id="rId36"/>
    <p:sldId id="305" r:id="rId37"/>
    <p:sldId id="283" r:id="rId38"/>
    <p:sldId id="348" r:id="rId39"/>
    <p:sldId id="328" r:id="rId40"/>
    <p:sldId id="329" r:id="rId41"/>
    <p:sldId id="314" r:id="rId42"/>
    <p:sldId id="327" r:id="rId43"/>
    <p:sldId id="331" r:id="rId44"/>
    <p:sldId id="332" r:id="rId45"/>
    <p:sldId id="349" r:id="rId46"/>
    <p:sldId id="350" r:id="rId47"/>
    <p:sldId id="351" r:id="rId48"/>
    <p:sldId id="352" r:id="rId49"/>
    <p:sldId id="341" r:id="rId50"/>
    <p:sldId id="315" r:id="rId51"/>
    <p:sldId id="338" r:id="rId52"/>
    <p:sldId id="339" r:id="rId53"/>
    <p:sldId id="340" r:id="rId54"/>
    <p:sldId id="316" r:id="rId55"/>
    <p:sldId id="335" r:id="rId56"/>
    <p:sldId id="318" r:id="rId57"/>
    <p:sldId id="319" r:id="rId58"/>
    <p:sldId id="320" r:id="rId59"/>
    <p:sldId id="321" r:id="rId60"/>
    <p:sldId id="322" r:id="rId61"/>
    <p:sldId id="323" r:id="rId62"/>
    <p:sldId id="324" r:id="rId63"/>
    <p:sldId id="337" r:id="rId64"/>
    <p:sldId id="336" r:id="rId65"/>
    <p:sldId id="333" r:id="rId66"/>
    <p:sldId id="342" r:id="rId67"/>
    <p:sldId id="343" r:id="rId68"/>
    <p:sldId id="344" r:id="rId69"/>
    <p:sldId id="312"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A0C"/>
    <a:srgbClr val="E9E9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28"/>
    <p:restoredTop sz="92936" autoAdjust="0"/>
  </p:normalViewPr>
  <p:slideViewPr>
    <p:cSldViewPr>
      <p:cViewPr>
        <p:scale>
          <a:sx n="87" d="100"/>
          <a:sy n="87" d="100"/>
        </p:scale>
        <p:origin x="144" y="-3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slide" Target="slides/slide68.xml"/><Relationship Id="rId71" Type="http://schemas.openxmlformats.org/officeDocument/2006/relationships/notesMaster" Target="notesMasters/notesMaster1.xml"/><Relationship Id="rId72" Type="http://schemas.openxmlformats.org/officeDocument/2006/relationships/presProps" Target="pres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oleObject" Target="LLB2141-40:Users:harrissk:Desktop:Kati9_15_PeerReviewFinalAACUChartDsDisagregatedCharts_FirstGenLowSESBlackHispanicAllNonWhite_Less%20vs%20More%20Transparent.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localhost/Volumes/NO%20NAME/MAW%20files/OFPR%20VPUE/Annual%20Reports/2015-2016/UNLV%20Chart%20Ds%20disagg%20SP2015%20F%202015/Chart%20D%20UNLV%2005.09.2016.xlsx" TargetMode="External"/><Relationship Id="rId3"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ctr">
              <a:defRPr sz="2000">
                <a:latin typeface="Arial Narrow"/>
                <a:cs typeface="Arial Narrow"/>
              </a:defRPr>
            </a:pPr>
            <a:r>
              <a:rPr lang="en-US" sz="2000">
                <a:latin typeface="Arial Narrow"/>
                <a:cs typeface="Arial Narrow"/>
              </a:rPr>
              <a:t>First Generation College </a:t>
            </a:r>
            <a:r>
              <a:rPr lang="en-US" sz="2000" smtClean="0">
                <a:latin typeface="Arial Narrow"/>
                <a:cs typeface="Arial Narrow"/>
              </a:rPr>
              <a:t>Students, End</a:t>
            </a:r>
            <a:r>
              <a:rPr lang="en-US" sz="2000" baseline="0" smtClean="0">
                <a:latin typeface="Arial Narrow"/>
                <a:cs typeface="Arial Narrow"/>
              </a:rPr>
              <a:t> of Term</a:t>
            </a:r>
            <a:endParaRPr lang="en-US" sz="2000">
              <a:latin typeface="Arial Narrow"/>
              <a:cs typeface="Arial Narrow"/>
            </a:endParaRPr>
          </a:p>
        </c:rich>
      </c:tx>
      <c:layout>
        <c:manualLayout>
          <c:xMode val="edge"/>
          <c:yMode val="edge"/>
          <c:x val="0.377937367913483"/>
          <c:y val="0.0262024009441466"/>
        </c:manualLayout>
      </c:layout>
      <c:overlay val="0"/>
      <c:spPr>
        <a:noFill/>
        <a:ln>
          <a:noFill/>
        </a:ln>
        <a:effectLst/>
      </c:spPr>
    </c:title>
    <c:autoTitleDeleted val="0"/>
    <c:plotArea>
      <c:layout>
        <c:manualLayout>
          <c:layoutTarget val="inner"/>
          <c:xMode val="edge"/>
          <c:yMode val="edge"/>
          <c:x val="0.471039857812663"/>
          <c:y val="0.142754586914929"/>
          <c:w val="0.414946919014492"/>
          <c:h val="0.760882499234772"/>
        </c:manualLayout>
      </c:layout>
      <c:barChart>
        <c:barDir val="bar"/>
        <c:grouping val="clustered"/>
        <c:varyColors val="0"/>
        <c:ser>
          <c:idx val="0"/>
          <c:order val="0"/>
          <c:tx>
            <c:strRef>
              <c:f>'Graph FirstGen'!$C$4</c:f>
              <c:strCache>
                <c:ptCount val="1"/>
                <c:pt idx="0">
                  <c:v>Less Transparent</c:v>
                </c:pt>
              </c:strCache>
            </c:strRef>
          </c:tx>
          <c:spPr>
            <a:solidFill>
              <a:srgbClr val="FFFFFF"/>
            </a:solidFill>
            <a:ln w="28575" cmpd="sng">
              <a:solidFill>
                <a:schemeClr val="tx1"/>
              </a:solidFill>
            </a:ln>
            <a:effectLst>
              <a:outerShdw blurRad="40000" dist="23000" dir="5400000" rotWithShape="0">
                <a:srgbClr val="000000">
                  <a:alpha val="35000"/>
                </a:srgbClr>
              </a:outerShdw>
            </a:effectLst>
            <a:scene3d>
              <a:camera prst="orthographicFront"/>
              <a:lightRig rig="threePt" dir="t"/>
            </a:scene3d>
            <a:sp3d>
              <a:bevelT w="165100" prst="coolSlant"/>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Lbls>
            <c:dLbl>
              <c:idx val="0"/>
              <c:layout>
                <c:manualLayout>
                  <c:x val="-0.206906793148289"/>
                  <c:y val="0.00230483716475098"/>
                </c:manualLayout>
              </c:layout>
              <c:tx>
                <c:rich>
                  <a:bodyPr/>
                  <a:lstStyle/>
                  <a:p>
                    <a:r>
                      <a:rPr lang="en-US" sz="1400">
                        <a:latin typeface="Arial Narrow"/>
                        <a:cs typeface="Arial Narrow"/>
                      </a:rPr>
                      <a:t>Less </a:t>
                    </a:r>
                    <a:r>
                      <a:rPr lang="en-US" sz="1400" smtClean="0">
                        <a:latin typeface="Arial Narrow"/>
                        <a:cs typeface="Arial Narrow"/>
                      </a:rPr>
                      <a:t>Transparent N=246</a:t>
                    </a:r>
                    <a:endParaRPr lang="en-US" sz="1400"/>
                  </a:p>
                </c:rich>
              </c:tx>
              <c:dLblPos val="outEnd"/>
              <c:showLegendKey val="0"/>
              <c:showVal val="0"/>
              <c:showCatName val="0"/>
              <c:showSerName val="1"/>
              <c:showPercent val="0"/>
              <c:showBubbleSize val="0"/>
              <c:separator>
</c:separator>
              <c:extLst>
                <c:ext xmlns:c15="http://schemas.microsoft.com/office/drawing/2012/chart" uri="{CE6537A1-D6FC-4f65-9D91-7224C49458BB}"/>
              </c:extLst>
            </c:dLbl>
            <c:dLbl>
              <c:idx val="1"/>
              <c:layout>
                <c:manualLayout>
                  <c:x val="-0.248037507357098"/>
                  <c:y val="5.44235458028561E-7"/>
                </c:manualLayout>
              </c:layout>
              <c:tx>
                <c:rich>
                  <a:bodyPr/>
                  <a:lstStyle/>
                  <a:p>
                    <a:r>
                      <a:rPr lang="en-US" sz="1400">
                        <a:latin typeface="Arial Narrow"/>
                        <a:cs typeface="Arial Narrow"/>
                      </a:rPr>
                      <a:t>Less </a:t>
                    </a:r>
                    <a:r>
                      <a:rPr lang="en-US" sz="1400" smtClean="0">
                        <a:latin typeface="Arial Narrow"/>
                        <a:cs typeface="Arial Narrow"/>
                      </a:rPr>
                      <a:t>Transparent N=245</a:t>
                    </a:r>
                    <a:endParaRPr lang="en-US" sz="1400"/>
                  </a:p>
                </c:rich>
              </c:tx>
              <c:dLblPos val="outEnd"/>
              <c:showLegendKey val="0"/>
              <c:showVal val="0"/>
              <c:showCatName val="0"/>
              <c:showSerName val="1"/>
              <c:showPercent val="0"/>
              <c:showBubbleSize val="0"/>
              <c:separator>
</c:separator>
              <c:extLst>
                <c:ext xmlns:c15="http://schemas.microsoft.com/office/drawing/2012/chart" uri="{CE6537A1-D6FC-4f65-9D91-7224C49458BB}"/>
              </c:extLst>
            </c:dLbl>
            <c:dLbl>
              <c:idx val="2"/>
              <c:layout>
                <c:manualLayout>
                  <c:x val="-0.27719269435555"/>
                  <c:y val="0.0023050185765703"/>
                </c:manualLayout>
              </c:layout>
              <c:tx>
                <c:rich>
                  <a:bodyPr/>
                  <a:lstStyle/>
                  <a:p>
                    <a:r>
                      <a:rPr lang="en-US" sz="1400">
                        <a:latin typeface="Arial Narrow"/>
                        <a:cs typeface="Arial Narrow"/>
                      </a:rPr>
                      <a:t>Less </a:t>
                    </a:r>
                    <a:r>
                      <a:rPr lang="en-US" sz="1400" smtClean="0">
                        <a:latin typeface="Arial Narrow"/>
                        <a:cs typeface="Arial Narrow"/>
                      </a:rPr>
                      <a:t>Transparent N=242</a:t>
                    </a:r>
                    <a:endParaRPr lang="en-US" sz="1400"/>
                  </a:p>
                </c:rich>
              </c:tx>
              <c:dLblPos val="outEnd"/>
              <c:showLegendKey val="0"/>
              <c:showVal val="0"/>
              <c:showCatName val="0"/>
              <c:showSerName val="1"/>
              <c:showPercent val="0"/>
              <c:showBubbleSize val="0"/>
              <c:separator>
</c:separator>
              <c:extLst>
                <c:ext xmlns:c15="http://schemas.microsoft.com/office/drawing/2012/chart" uri="{CE6537A1-D6FC-4f65-9D91-7224C49458BB}"/>
              </c:extLst>
            </c:dLbl>
            <c:dLbl>
              <c:idx val="3"/>
              <c:layout>
                <c:manualLayout>
                  <c:x val="-0.276163765518208"/>
                  <c:y val="0.00230429292929293"/>
                </c:manualLayout>
              </c:layout>
              <c:tx>
                <c:rich>
                  <a:bodyPr/>
                  <a:lstStyle/>
                  <a:p>
                    <a:r>
                      <a:rPr lang="en-US" sz="1400">
                        <a:latin typeface="Arial Narrow"/>
                        <a:cs typeface="Arial Narrow"/>
                      </a:rPr>
                      <a:t>Less </a:t>
                    </a:r>
                    <a:r>
                      <a:rPr lang="en-US" sz="1400" smtClean="0">
                        <a:latin typeface="Arial Narrow"/>
                        <a:cs typeface="Arial Narrow"/>
                      </a:rPr>
                      <a:t>Transparent N=246</a:t>
                    </a:r>
                    <a:endParaRPr lang="en-US" sz="1400"/>
                  </a:p>
                </c:rich>
              </c:tx>
              <c:dLblPos val="outEnd"/>
              <c:showLegendKey val="0"/>
              <c:showVal val="0"/>
              <c:showCatName val="0"/>
              <c:showSerName val="1"/>
              <c:showPercent val="0"/>
              <c:showBubbleSize val="0"/>
              <c:separator>
</c:separator>
              <c:extLst>
                <c:ext xmlns:c15="http://schemas.microsoft.com/office/drawing/2012/chart" uri="{CE6537A1-D6FC-4f65-9D91-7224C49458BB}"/>
              </c:extLst>
            </c:dLbl>
            <c:dLbl>
              <c:idx val="4"/>
              <c:tx>
                <c:rich>
                  <a:bodyPr/>
                  <a:lstStyle/>
                  <a:p>
                    <a:fld id="{82A5180B-F174-4BBE-93C9-99BC7E907397}" type="CELLRANGE">
                      <a:rPr lang="en-US" sz="900">
                        <a:latin typeface="Arial Narrow"/>
                        <a:cs typeface="Arial Narrow"/>
                      </a:rPr>
                      <a:pPr/>
                      <a:t>[CELLRANGE]</a:t>
                    </a:fld>
                    <a:endParaRPr lang="en-US" sz="900" baseline="0">
                      <a:latin typeface="Arial Narrow"/>
                      <a:cs typeface="Arial Narrow"/>
                    </a:endParaRPr>
                  </a:p>
                  <a:p>
                    <a:fld id="{4E598DC1-3A32-41C5-84E9-6C2691D7766F}" type="SERIESNAME">
                      <a:rPr lang="en-US" sz="900">
                        <a:latin typeface="Arial Narrow"/>
                        <a:cs typeface="Arial Narrow"/>
                      </a:rPr>
                      <a:pPr/>
                      <a:t>[SERIES NAME]</a:t>
                    </a:fld>
                    <a:endParaRPr lang="en-US"/>
                  </a:p>
                </c:rich>
              </c:tx>
              <c:dLblPos val="ctr"/>
              <c:showLegendKey val="0"/>
              <c:showVal val="0"/>
              <c:showCatName val="0"/>
              <c:showSerName val="1"/>
              <c:showPercent val="0"/>
              <c:showBubbleSize val="0"/>
              <c:separator>
</c:separator>
              <c:extLst>
                <c:ext xmlns:c15="http://schemas.microsoft.com/office/drawing/2012/chart" uri="{CE6537A1-D6FC-4f65-9D91-7224C49458BB}">
                  <c15:dlblFieldTable/>
                  <c15:showDataLabelsRange val="1"/>
                </c:ext>
              </c:extLst>
            </c:dLbl>
            <c:spPr>
              <a:noFill/>
              <a:ln>
                <a:noFill/>
              </a:ln>
              <a:effectLst/>
            </c:spPr>
            <c:txPr>
              <a:bodyPr rot="0" vert="horz"/>
              <a:lstStyle/>
              <a:p>
                <a:pPr>
                  <a:defRPr sz="1400">
                    <a:latin typeface="Arial Narrow"/>
                    <a:cs typeface="Arial Narrow"/>
                  </a:defRPr>
                </a:pPr>
                <a:endParaRPr lang="en-US"/>
              </a:p>
            </c:txPr>
            <c:dLblPos val="ctr"/>
            <c:showLegendKey val="0"/>
            <c:showVal val="0"/>
            <c:showCatName val="0"/>
            <c:showSerName val="1"/>
            <c:showPercent val="0"/>
            <c:showBubbleSize val="0"/>
            <c:separator>
</c:separator>
            <c:showLeaderLines val="0"/>
            <c:extLst>
              <c:ext xmlns:c15="http://schemas.microsoft.com/office/drawing/2012/chart" uri="{CE6537A1-D6FC-4f65-9D91-7224C49458BB}">
                <c15:showDataLabelsRange val="1"/>
                <c15:showLeaderLines val="0"/>
              </c:ext>
            </c:extLst>
          </c:dLbls>
          <c:errBars>
            <c:errBarType val="both"/>
            <c:errValType val="cust"/>
            <c:noEndCap val="0"/>
            <c:plus>
              <c:numRef>
                <c:f>('Graph FirstGen'!$C$8,'Graph FirstGen'!$F$8,'Graph FirstGen'!$I$8,'Graph FirstGen'!$L$8)</c:f>
                <c:numCache>
                  <c:formatCode>General</c:formatCode>
                  <c:ptCount val="4"/>
                  <c:pt idx="0">
                    <c:v>0.0419424340160418</c:v>
                  </c:pt>
                  <c:pt idx="1">
                    <c:v>0.0517831290427742</c:v>
                  </c:pt>
                  <c:pt idx="2">
                    <c:v>0.0710602032398072</c:v>
                  </c:pt>
                  <c:pt idx="3">
                    <c:v>0.0590412723634267</c:v>
                  </c:pt>
                </c:numCache>
              </c:numRef>
            </c:plus>
            <c:minus>
              <c:numRef>
                <c:f>('Graph FirstGen'!$C$8,'Graph FirstGen'!$F$8,'Graph FirstGen'!$I$8,'Graph FirstGen'!$L$8)</c:f>
                <c:numCache>
                  <c:formatCode>General</c:formatCode>
                  <c:ptCount val="4"/>
                  <c:pt idx="0">
                    <c:v>0.0419424340160418</c:v>
                  </c:pt>
                  <c:pt idx="1">
                    <c:v>0.0517831290427742</c:v>
                  </c:pt>
                  <c:pt idx="2">
                    <c:v>0.0710602032398072</c:v>
                  </c:pt>
                  <c:pt idx="3">
                    <c:v>0.0590412723634267</c:v>
                  </c:pt>
                </c:numCache>
              </c:numRef>
            </c:minus>
            <c:spPr>
              <a:noFill/>
              <a:ln w="9525">
                <a:solidFill>
                  <a:schemeClr val="tx1"/>
                </a:solidFill>
                <a:round/>
              </a:ln>
              <a:effectLst/>
            </c:spPr>
          </c:errBars>
          <c:cat>
            <c:strRef>
              <c:f>('Graph FirstGen'!$C$10,'Graph FirstGen'!$F$10,'Graph FirstGen'!$I$10,'Graph FirstGen'!$L$10)</c:f>
              <c:strCache>
                <c:ptCount val="4"/>
                <c:pt idx="0">
                  <c:v>Perceived Amount of Transparency in the Course</c:v>
                </c:pt>
                <c:pt idx="1">
                  <c:v>Perceived Improvement of Skills that Employers Value*</c:v>
                </c:pt>
                <c:pt idx="2">
                  <c:v>Confidence to Succeed in School</c:v>
                </c:pt>
                <c:pt idx="3">
                  <c:v>Belongingness</c:v>
                </c:pt>
              </c:strCache>
            </c:strRef>
          </c:cat>
          <c:val>
            <c:numRef>
              <c:f>('Graph FirstGen'!$C$6,'Graph FirstGen'!$F$6,'Graph FirstGen'!$I$6,'Graph FirstGen'!$L$6)</c:f>
              <c:numCache>
                <c:formatCode>General</c:formatCode>
                <c:ptCount val="4"/>
                <c:pt idx="0">
                  <c:v>2.974102680599727</c:v>
                </c:pt>
                <c:pt idx="1">
                  <c:v>3.407437678790355</c:v>
                </c:pt>
                <c:pt idx="2">
                  <c:v>3.681818181818182</c:v>
                </c:pt>
                <c:pt idx="3">
                  <c:v>3.626016260162601</c:v>
                </c:pt>
              </c:numCache>
            </c:numRef>
          </c:val>
          <c:extLst/>
        </c:ser>
        <c:ser>
          <c:idx val="1"/>
          <c:order val="1"/>
          <c:tx>
            <c:strRef>
              <c:f>'Graph FirstGen'!$D$4</c:f>
              <c:strCache>
                <c:ptCount val="1"/>
                <c:pt idx="0">
                  <c:v>More Transparent</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scene3d>
            <a:sp3d>
              <a:bevelT w="165100" prst="coolSlant"/>
            </a:sp3d>
          </c:spPr>
          <c:invertIfNegative val="0"/>
          <c:dPt>
            <c:idx val="0"/>
            <c:invertIfNegative val="0"/>
            <c:bubble3D val="0"/>
            <c:spPr>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scene3d>
              <a:sp3d>
                <a:bevelT w="165100" prst="coolSlant"/>
              </a:sp3d>
            </c:spPr>
          </c:dPt>
          <c:dPt>
            <c:idx val="1"/>
            <c:invertIfNegative val="0"/>
            <c:bubble3D val="0"/>
            <c:spPr>
              <a:solidFill>
                <a:srgbClr val="99B473"/>
              </a:solidFill>
              <a:ln>
                <a:noFill/>
              </a:ln>
              <a:effectLst>
                <a:outerShdw blurRad="40000" dist="23000" dir="5400000" rotWithShape="0">
                  <a:srgbClr val="000000">
                    <a:alpha val="35000"/>
                  </a:srgbClr>
                </a:outerShdw>
              </a:effectLst>
              <a:scene3d>
                <a:camera prst="orthographicFront"/>
                <a:lightRig rig="threePt" dir="t"/>
              </a:scene3d>
              <a:sp3d>
                <a:bevelT w="165100" prst="coolSlant"/>
              </a:sp3d>
            </c:spPr>
          </c:dPt>
          <c:dPt>
            <c:idx val="2"/>
            <c:invertIfNegative val="0"/>
            <c:bubble3D val="0"/>
            <c:spPr>
              <a:solidFill>
                <a:srgbClr val="FFFF00"/>
              </a:solidFill>
              <a:ln>
                <a:noFill/>
              </a:ln>
              <a:effectLst>
                <a:outerShdw blurRad="40000" dist="23000" dir="5400000" rotWithShape="0">
                  <a:srgbClr val="000000">
                    <a:alpha val="35000"/>
                  </a:srgbClr>
                </a:outerShdw>
              </a:effectLst>
              <a:scene3d>
                <a:camera prst="orthographicFront"/>
                <a:lightRig rig="threePt" dir="t"/>
              </a:scene3d>
              <a:sp3d>
                <a:bevelT w="165100" prst="coolSlant"/>
              </a:sp3d>
            </c:spPr>
          </c:dPt>
          <c:dPt>
            <c:idx val="3"/>
            <c:invertIfNegative val="0"/>
            <c:bubble3D val="0"/>
            <c:spPr>
              <a:solidFill>
                <a:srgbClr val="6692BE"/>
              </a:solidFill>
              <a:ln>
                <a:noFill/>
              </a:ln>
              <a:effectLst>
                <a:outerShdw blurRad="40000" dist="23000" dir="5400000" rotWithShape="0">
                  <a:srgbClr val="000000">
                    <a:alpha val="35000"/>
                  </a:srgbClr>
                </a:outerShdw>
              </a:effectLst>
              <a:scene3d>
                <a:camera prst="orthographicFront"/>
                <a:lightRig rig="threePt" dir="t"/>
              </a:scene3d>
              <a:sp3d>
                <a:bevelT w="165100" prst="coolSlant"/>
              </a:sp3d>
            </c:spPr>
          </c:dPt>
          <c:dPt>
            <c:idx val="4"/>
            <c:invertIfNegative val="0"/>
            <c:bubble3D val="0"/>
            <c:spPr>
              <a:solidFill>
                <a:schemeClr val="accent1"/>
              </a:solidFill>
              <a:ln>
                <a:noFill/>
              </a:ln>
              <a:effectLst>
                <a:outerShdw blurRad="40000" dist="23000" dir="5400000" rotWithShape="0">
                  <a:srgbClr val="000000">
                    <a:alpha val="35000"/>
                  </a:srgbClr>
                </a:outerShdw>
              </a:effectLst>
              <a:scene3d>
                <a:camera prst="orthographicFront"/>
                <a:lightRig rig="threePt" dir="t"/>
              </a:scene3d>
              <a:sp3d>
                <a:bevelT w="165100" prst="coolSlant"/>
              </a:sp3d>
            </c:spPr>
          </c:dPt>
          <c:dLbls>
            <c:dLbl>
              <c:idx val="0"/>
              <c:layout>
                <c:manualLayout>
                  <c:x val="-0.259109986103218"/>
                  <c:y val="-0.000970553233484268"/>
                </c:manualLayout>
              </c:layout>
              <c:tx>
                <c:rich>
                  <a:bodyPr/>
                  <a:lstStyle/>
                  <a:p>
                    <a:r>
                      <a:rPr lang="en-US" sz="1400">
                        <a:latin typeface="Arial Narrow"/>
                        <a:cs typeface="Arial Narrow"/>
                      </a:rPr>
                      <a:t>More </a:t>
                    </a:r>
                    <a:r>
                      <a:rPr lang="en-US" sz="1400" smtClean="0">
                        <a:latin typeface="Arial Narrow"/>
                        <a:cs typeface="Arial Narrow"/>
                      </a:rPr>
                      <a:t>Transparent N=188</a:t>
                    </a:r>
                    <a:endParaRPr lang="en-US" sz="1400"/>
                  </a:p>
                </c:rich>
              </c:tx>
              <c:dLblPos val="outEnd"/>
              <c:showLegendKey val="0"/>
              <c:showVal val="0"/>
              <c:showCatName val="0"/>
              <c:showSerName val="1"/>
              <c:showPercent val="0"/>
              <c:showBubbleSize val="0"/>
              <c:separator>
</c:separator>
              <c:extLst>
                <c:ext xmlns:c15="http://schemas.microsoft.com/office/drawing/2012/chart" uri="{CE6537A1-D6FC-4f65-9D91-7224C49458BB}"/>
              </c:extLst>
            </c:dLbl>
            <c:dLbl>
              <c:idx val="1"/>
              <c:layout>
                <c:manualLayout>
                  <c:x val="-0.299533155671131"/>
                  <c:y val="3.62823638685708E-7"/>
                </c:manualLayout>
              </c:layout>
              <c:tx>
                <c:rich>
                  <a:bodyPr/>
                  <a:lstStyle/>
                  <a:p>
                    <a:r>
                      <a:rPr lang="en-US" sz="1400" baseline="0">
                        <a:solidFill>
                          <a:schemeClr val="bg2"/>
                        </a:solidFill>
                        <a:latin typeface="Arial Narrow"/>
                        <a:cs typeface="Arial Narrow"/>
                      </a:rPr>
                      <a:t>More </a:t>
                    </a:r>
                    <a:r>
                      <a:rPr lang="en-US" sz="1400" baseline="0" smtClean="0">
                        <a:solidFill>
                          <a:schemeClr val="bg2"/>
                        </a:solidFill>
                        <a:latin typeface="Arial Narrow"/>
                        <a:cs typeface="Arial Narrow"/>
                      </a:rPr>
                      <a:t>Transparent N=188</a:t>
                    </a:r>
                    <a:endParaRPr lang="en-US" sz="1400" baseline="0">
                      <a:solidFill>
                        <a:schemeClr val="bg2"/>
                      </a:solidFill>
                    </a:endParaRPr>
                  </a:p>
                </c:rich>
              </c:tx>
              <c:dLblPos val="outEnd"/>
              <c:showLegendKey val="0"/>
              <c:showVal val="0"/>
              <c:showCatName val="0"/>
              <c:showSerName val="1"/>
              <c:showPercent val="0"/>
              <c:showBubbleSize val="0"/>
              <c:separator>
</c:separator>
              <c:extLst>
                <c:ext xmlns:c15="http://schemas.microsoft.com/office/drawing/2012/chart" uri="{CE6537A1-D6FC-4f65-9D91-7224C49458BB}"/>
              </c:extLst>
            </c:dLbl>
            <c:dLbl>
              <c:idx val="2"/>
              <c:layout>
                <c:manualLayout>
                  <c:x val="-0.337679902809189"/>
                  <c:y val="3.62823638685708E-7"/>
                </c:manualLayout>
              </c:layout>
              <c:tx>
                <c:rich>
                  <a:bodyPr/>
                  <a:lstStyle/>
                  <a:p>
                    <a:r>
                      <a:rPr lang="en-US" sz="1400">
                        <a:latin typeface="Arial Narrow"/>
                        <a:cs typeface="Arial Narrow"/>
                      </a:rPr>
                      <a:t>More </a:t>
                    </a:r>
                    <a:r>
                      <a:rPr lang="en-US" sz="1400" smtClean="0">
                        <a:latin typeface="Arial Narrow"/>
                        <a:cs typeface="Arial Narrow"/>
                      </a:rPr>
                      <a:t>Transparent N=183</a:t>
                    </a:r>
                    <a:endParaRPr lang="en-US" sz="1400"/>
                  </a:p>
                </c:rich>
              </c:tx>
              <c:dLblPos val="outEnd"/>
              <c:showLegendKey val="0"/>
              <c:showVal val="0"/>
              <c:showCatName val="0"/>
              <c:showSerName val="1"/>
              <c:showPercent val="0"/>
              <c:showBubbleSize val="0"/>
              <c:separator>
</c:separator>
              <c:extLst>
                <c:ext xmlns:c15="http://schemas.microsoft.com/office/drawing/2012/chart" uri="{CE6537A1-D6FC-4f65-9D91-7224C49458BB}"/>
              </c:extLst>
            </c:dLbl>
            <c:dLbl>
              <c:idx val="3"/>
              <c:layout>
                <c:manualLayout>
                  <c:x val="-0.331784089161494"/>
                  <c:y val="-0.00460767879948914"/>
                </c:manualLayout>
              </c:layout>
              <c:tx>
                <c:rich>
                  <a:bodyPr rot="0" vert="horz"/>
                  <a:lstStyle/>
                  <a:p>
                    <a:pPr>
                      <a:defRPr sz="1400">
                        <a:solidFill>
                          <a:srgbClr val="FFFFFF"/>
                        </a:solidFill>
                        <a:latin typeface="Arial Narrow"/>
                        <a:cs typeface="Arial Narrow"/>
                      </a:defRPr>
                    </a:pPr>
                    <a:r>
                      <a:rPr lang="en-US" sz="1400">
                        <a:solidFill>
                          <a:srgbClr val="FFFFFF"/>
                        </a:solidFill>
                        <a:latin typeface="Arial Narrow"/>
                        <a:cs typeface="Arial Narrow"/>
                      </a:rPr>
                      <a:t>More </a:t>
                    </a:r>
                    <a:r>
                      <a:rPr lang="en-US" sz="1400" smtClean="0">
                        <a:solidFill>
                          <a:srgbClr val="FFFFFF"/>
                        </a:solidFill>
                        <a:latin typeface="Arial Narrow"/>
                        <a:cs typeface="Arial Narrow"/>
                      </a:rPr>
                      <a:t>Transparent N=188</a:t>
                    </a:r>
                    <a:endParaRPr lang="en-US" sz="1400">
                      <a:solidFill>
                        <a:srgbClr val="FFFFFF"/>
                      </a:solidFill>
                    </a:endParaRPr>
                  </a:p>
                </c:rich>
              </c:tx>
              <c:spPr>
                <a:noFill/>
                <a:ln>
                  <a:noFill/>
                </a:ln>
                <a:effectLst/>
              </c:spPr>
              <c:dLblPos val="outEnd"/>
              <c:showLegendKey val="0"/>
              <c:showVal val="0"/>
              <c:showCatName val="0"/>
              <c:showSerName val="1"/>
              <c:showPercent val="0"/>
              <c:showBubbleSize val="0"/>
              <c:separator>
</c:separator>
              <c:extLst>
                <c:ext xmlns:c15="http://schemas.microsoft.com/office/drawing/2012/chart" uri="{CE6537A1-D6FC-4f65-9D91-7224C49458BB}"/>
              </c:extLst>
            </c:dLbl>
            <c:dLbl>
              <c:idx val="4"/>
              <c:tx>
                <c:rich>
                  <a:bodyPr/>
                  <a:lstStyle/>
                  <a:p>
                    <a:fld id="{A59D0362-917A-40EC-B12D-4C3F3327E3D8}" type="CELLRANGE">
                      <a:rPr lang="en-US" sz="900">
                        <a:latin typeface="Arial Narrow"/>
                        <a:cs typeface="Arial Narrow"/>
                      </a:rPr>
                      <a:pPr/>
                      <a:t>[CELLRANGE]</a:t>
                    </a:fld>
                    <a:endParaRPr lang="en-US" sz="900" baseline="0">
                      <a:latin typeface="Arial Narrow"/>
                      <a:cs typeface="Arial Narrow"/>
                    </a:endParaRPr>
                  </a:p>
                  <a:p>
                    <a:fld id="{C09B6D68-56CE-4447-8322-DE71260E4DD9}" type="SERIESNAME">
                      <a:rPr lang="en-US" sz="900">
                        <a:latin typeface="Arial Narrow"/>
                        <a:cs typeface="Arial Narrow"/>
                      </a:rPr>
                      <a:pPr/>
                      <a:t>[SERIES NAME]</a:t>
                    </a:fld>
                    <a:endParaRPr lang="en-US"/>
                  </a:p>
                </c:rich>
              </c:tx>
              <c:dLblPos val="ctr"/>
              <c:showLegendKey val="0"/>
              <c:showVal val="0"/>
              <c:showCatName val="0"/>
              <c:showSerName val="1"/>
              <c:showPercent val="0"/>
              <c:showBubbleSize val="0"/>
              <c:separator>
</c:separator>
              <c:extLst>
                <c:ext xmlns:c15="http://schemas.microsoft.com/office/drawing/2012/chart" uri="{CE6537A1-D6FC-4f65-9D91-7224C49458BB}">
                  <c15:dlblFieldTable/>
                  <c15:showDataLabelsRange val="1"/>
                </c:ext>
              </c:extLst>
            </c:dLbl>
            <c:spPr>
              <a:noFill/>
              <a:ln>
                <a:noFill/>
              </a:ln>
              <a:effectLst/>
            </c:spPr>
            <c:txPr>
              <a:bodyPr rot="0" vert="horz"/>
              <a:lstStyle/>
              <a:p>
                <a:pPr>
                  <a:defRPr sz="1400">
                    <a:latin typeface="Arial Narrow"/>
                    <a:cs typeface="Arial Narrow"/>
                  </a:defRPr>
                </a:pPr>
                <a:endParaRPr lang="en-US"/>
              </a:p>
            </c:txPr>
            <c:dLblPos val="ctr"/>
            <c:showLegendKey val="0"/>
            <c:showVal val="0"/>
            <c:showCatName val="0"/>
            <c:showSerName val="1"/>
            <c:showPercent val="0"/>
            <c:showBubbleSize val="0"/>
            <c:separator>
</c:separator>
            <c:showLeaderLines val="0"/>
            <c:extLst>
              <c:ext xmlns:c15="http://schemas.microsoft.com/office/drawing/2012/chart" uri="{CE6537A1-D6FC-4f65-9D91-7224C49458BB}">
                <c15:showDataLabelsRange val="1"/>
                <c15:showLeaderLines val="0"/>
              </c:ext>
            </c:extLst>
          </c:dLbls>
          <c:errBars>
            <c:errBarType val="both"/>
            <c:errValType val="cust"/>
            <c:noEndCap val="0"/>
            <c:plus>
              <c:numRef>
                <c:f>('Graph FirstGen'!$D$8,'Graph FirstGen'!$G$8,'Graph FirstGen'!$J$8,'Graph FirstGen'!$M$8)</c:f>
                <c:numCache>
                  <c:formatCode>General</c:formatCode>
                  <c:ptCount val="4"/>
                  <c:pt idx="0">
                    <c:v>0.0382628416119326</c:v>
                  </c:pt>
                  <c:pt idx="1">
                    <c:v>0.0521871175803374</c:v>
                  </c:pt>
                  <c:pt idx="2">
                    <c:v>0.0658235001277468</c:v>
                  </c:pt>
                  <c:pt idx="3">
                    <c:v>0.0586630066471114</c:v>
                  </c:pt>
                </c:numCache>
              </c:numRef>
            </c:plus>
            <c:minus>
              <c:numRef>
                <c:f>('Graph FirstGen'!$D$8,'Graph FirstGen'!$G$8,'Graph FirstGen'!$J$8,'Graph FirstGen'!$M$8)</c:f>
                <c:numCache>
                  <c:formatCode>General</c:formatCode>
                  <c:ptCount val="4"/>
                  <c:pt idx="0">
                    <c:v>0.0382628416119326</c:v>
                  </c:pt>
                  <c:pt idx="1">
                    <c:v>0.0521871175803374</c:v>
                  </c:pt>
                  <c:pt idx="2">
                    <c:v>0.0658235001277468</c:v>
                  </c:pt>
                  <c:pt idx="3">
                    <c:v>0.0586630066471114</c:v>
                  </c:pt>
                </c:numCache>
              </c:numRef>
            </c:minus>
            <c:spPr>
              <a:noFill/>
              <a:ln w="9525">
                <a:solidFill>
                  <a:schemeClr val="tx1"/>
                </a:solidFill>
                <a:round/>
              </a:ln>
              <a:effectLst/>
            </c:spPr>
          </c:errBars>
          <c:cat>
            <c:strRef>
              <c:f>('Graph FirstGen'!$C$10,'Graph FirstGen'!$F$10,'Graph FirstGen'!$I$10,'Graph FirstGen'!$L$10)</c:f>
              <c:strCache>
                <c:ptCount val="4"/>
                <c:pt idx="0">
                  <c:v>Perceived Amount of Transparency in the Course</c:v>
                </c:pt>
                <c:pt idx="1">
                  <c:v>Perceived Improvement of Skills that Employers Value*</c:v>
                </c:pt>
                <c:pt idx="2">
                  <c:v>Confidence to Succeed in School</c:v>
                </c:pt>
                <c:pt idx="3">
                  <c:v>Belongingness</c:v>
                </c:pt>
              </c:strCache>
            </c:strRef>
          </c:cat>
          <c:val>
            <c:numRef>
              <c:f>('Graph FirstGen'!$D$6,'Graph FirstGen'!$G$6,'Graph FirstGen'!$J$6,'Graph FirstGen'!$M$6)</c:f>
              <c:numCache>
                <c:formatCode>General</c:formatCode>
                <c:ptCount val="4"/>
                <c:pt idx="0">
                  <c:v>3.456391875746714</c:v>
                </c:pt>
                <c:pt idx="1">
                  <c:v>3.851416354890433</c:v>
                </c:pt>
                <c:pt idx="2">
                  <c:v>4.191256830601088</c:v>
                </c:pt>
                <c:pt idx="3">
                  <c:v>4.185483870967674</c:v>
                </c:pt>
              </c:numCache>
            </c:numRef>
          </c:val>
          <c:extLst/>
        </c:ser>
        <c:dLbls>
          <c:showLegendKey val="0"/>
          <c:showVal val="0"/>
          <c:showCatName val="0"/>
          <c:showSerName val="0"/>
          <c:showPercent val="0"/>
          <c:showBubbleSize val="0"/>
        </c:dLbls>
        <c:gapWidth val="100"/>
        <c:axId val="2110621248"/>
        <c:axId val="2111285120"/>
      </c:barChart>
      <c:catAx>
        <c:axId val="2110621248"/>
        <c:scaling>
          <c:orientation val="maxMin"/>
        </c:scaling>
        <c:delete val="0"/>
        <c:axPos val="l"/>
        <c:numFmt formatCode="General" sourceLinked="1"/>
        <c:majorTickMark val="cross"/>
        <c:minorTickMark val="cross"/>
        <c:tickLblPos val="nextTo"/>
        <c:spPr>
          <a:noFill/>
          <a:ln w="9525" cap="flat" cmpd="sng" algn="ctr">
            <a:solidFill>
              <a:sysClr val="windowText" lastClr="000000"/>
            </a:solidFill>
            <a:round/>
          </a:ln>
          <a:effectLst/>
        </c:spPr>
        <c:txPr>
          <a:bodyPr rot="0"/>
          <a:lstStyle/>
          <a:p>
            <a:pPr>
              <a:defRPr sz="1100">
                <a:latin typeface="Arial Narrow"/>
                <a:cs typeface="Arial Narrow"/>
              </a:defRPr>
            </a:pPr>
            <a:endParaRPr lang="en-US"/>
          </a:p>
        </c:txPr>
        <c:crossAx val="2111285120"/>
        <c:crosses val="autoZero"/>
        <c:auto val="0"/>
        <c:lblAlgn val="ctr"/>
        <c:lblOffset val="100"/>
        <c:noMultiLvlLbl val="0"/>
      </c:catAx>
      <c:valAx>
        <c:axId val="2111285120"/>
        <c:scaling>
          <c:orientation val="minMax"/>
          <c:max val="5.0"/>
          <c:min val="1.0"/>
        </c:scaling>
        <c:delete val="0"/>
        <c:axPos val="t"/>
        <c:majorGridlines>
          <c:spPr>
            <a:ln w="9525" cap="flat" cmpd="sng" algn="ctr">
              <a:solidFill>
                <a:sysClr val="windowText" lastClr="000000"/>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2110621248"/>
        <c:crosses val="autoZero"/>
        <c:crossBetween val="between"/>
      </c:valAx>
      <c:spPr>
        <a:noFill/>
        <a:ln>
          <a:noFill/>
        </a:ln>
        <a:effectLst/>
      </c:spPr>
    </c:plotArea>
    <c:plotVisOnly val="1"/>
    <c:dispBlanksAs val="gap"/>
    <c:showDLblsOverMax val="0"/>
  </c:chart>
  <c:spPr>
    <a:noFill/>
    <a:ln w="25400" cap="flat" cmpd="sng" algn="ctr">
      <a:noFill/>
      <a:prstDash val="solid"/>
    </a:ln>
    <a:effectLst/>
  </c:spPr>
  <c:txPr>
    <a:bodyPr/>
    <a:lstStyle/>
    <a:p>
      <a:pPr>
        <a:defRPr>
          <a:solidFill>
            <a:schemeClr val="dk1"/>
          </a:solidFill>
          <a:latin typeface="+mn-lt"/>
          <a:ea typeface="+mn-ea"/>
          <a:cs typeface="+mn-cs"/>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2400"/>
            </a:pPr>
            <a:r>
              <a:rPr lang="en-US" sz="2400">
                <a:latin typeface="Arial Narrow" charset="0"/>
                <a:ea typeface="Arial Narrow" charset="0"/>
                <a:cs typeface="Arial Narrow" charset="0"/>
              </a:rPr>
              <a:t>All Students/All </a:t>
            </a:r>
            <a:r>
              <a:rPr lang="en-US" sz="2400" smtClean="0">
                <a:latin typeface="Arial Narrow" charset="0"/>
                <a:ea typeface="Arial Narrow" charset="0"/>
                <a:cs typeface="Arial Narrow" charset="0"/>
              </a:rPr>
              <a:t>Disciplines </a:t>
            </a:r>
            <a:endParaRPr lang="en-US" sz="2400">
              <a:latin typeface="Arial Narrow" charset="0"/>
              <a:ea typeface="Arial Narrow" charset="0"/>
              <a:cs typeface="Arial Narrow" charset="0"/>
            </a:endParaRPr>
          </a:p>
        </c:rich>
      </c:tx>
      <c:layout>
        <c:manualLayout>
          <c:xMode val="edge"/>
          <c:yMode val="edge"/>
          <c:x val="0.308051321109755"/>
          <c:y val="0.0143561436263766"/>
        </c:manualLayout>
      </c:layout>
      <c:overlay val="0"/>
      <c:spPr>
        <a:noFill/>
        <a:ln>
          <a:noFill/>
        </a:ln>
        <a:effectLst/>
      </c:spPr>
    </c:title>
    <c:autoTitleDeleted val="0"/>
    <c:plotArea>
      <c:layout>
        <c:manualLayout>
          <c:layoutTarget val="inner"/>
          <c:xMode val="edge"/>
          <c:yMode val="edge"/>
          <c:x val="0.261769693439814"/>
          <c:y val="0.147515539010379"/>
          <c:w val="0.482420447799644"/>
          <c:h val="0.761739223156388"/>
        </c:manualLayout>
      </c:layout>
      <c:barChart>
        <c:barDir val="bar"/>
        <c:grouping val="clustered"/>
        <c:varyColors val="0"/>
        <c:ser>
          <c:idx val="0"/>
          <c:order val="0"/>
          <c:tx>
            <c:strRef>
              <c:f>'Graph All 2'!$C$4</c:f>
              <c:strCache>
                <c:ptCount val="1"/>
                <c:pt idx="0">
                  <c:v>Less Transparent</c:v>
                </c:pt>
              </c:strCache>
            </c:strRef>
          </c:tx>
          <c:spPr>
            <a:solidFill>
              <a:sysClr val="window" lastClr="FFFFFF"/>
            </a:solidFill>
            <a:ln w="28575" cmpd="sng">
              <a:solidFill>
                <a:sysClr val="windowText" lastClr="000000"/>
              </a:solidFill>
            </a:ln>
            <a:effectLst>
              <a:outerShdw blurRad="40000" dist="23000" dir="5400000" rotWithShape="0">
                <a:srgbClr val="000000">
                  <a:alpha val="35000"/>
                </a:srgbClr>
              </a:outerShdw>
            </a:effectLst>
            <a:scene3d>
              <a:camera prst="orthographicFront"/>
              <a:lightRig rig="threePt" dir="t"/>
            </a:scene3d>
            <a:sp3d>
              <a:bevelT w="165100" prst="coolSlant"/>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Lbls>
            <c:dLbl>
              <c:idx val="0"/>
              <c:layout>
                <c:manualLayout>
                  <c:x val="-0.250329318458926"/>
                  <c:y val="0.0036341559109235"/>
                </c:manualLayout>
              </c:layout>
              <c:tx>
                <c:rich>
                  <a:bodyPr wrap="square" lIns="38100" tIns="19050" rIns="38100" bIns="19050" anchor="ctr" anchorCtr="0">
                    <a:spAutoFit/>
                  </a:bodyPr>
                  <a:lstStyle/>
                  <a:p>
                    <a:pPr algn="l">
                      <a:defRPr sz="1400">
                        <a:latin typeface="Arial Narrow" charset="0"/>
                        <a:ea typeface="Arial Narrow" charset="0"/>
                        <a:cs typeface="Arial Narrow" charset="0"/>
                      </a:defRPr>
                    </a:pPr>
                    <a:fld id="{CAF946EA-ABF5-AA40-9B13-E2E666CA9CD8}" type="SERIESNAME">
                      <a:rPr lang="en-US"/>
                      <a:pPr algn="l">
                        <a:defRPr sz="1400">
                          <a:latin typeface="Arial Narrow" charset="0"/>
                          <a:ea typeface="Arial Narrow" charset="0"/>
                          <a:cs typeface="Arial Narrow" charset="0"/>
                        </a:defRPr>
                      </a:pPr>
                      <a:t>[SERIES NAME]</a:t>
                    </a:fld>
                    <a:r>
                      <a:rPr lang="en-US"/>
                      <a:t>, N=1139</a:t>
                    </a:r>
                  </a:p>
                </c:rich>
              </c:tx>
              <c:spPr>
                <a:noFill/>
                <a:ln>
                  <a:noFill/>
                </a:ln>
                <a:effectLst/>
              </c:spPr>
              <c:dLblPos val="outEnd"/>
              <c:showLegendKey val="0"/>
              <c:showVal val="0"/>
              <c:showCatName val="0"/>
              <c:showSerName val="1"/>
              <c:showPercent val="0"/>
              <c:showBubbleSize val="0"/>
              <c:extLst>
                <c:ext xmlns:c15="http://schemas.microsoft.com/office/drawing/2012/chart" uri="{CE6537A1-D6FC-4f65-9D91-7224C49458BB}">
                  <c15:layout>
                    <c:manualLayout>
                      <c:w val="0.234334241143157"/>
                      <c:h val="0.060360824742268"/>
                    </c:manualLayout>
                  </c15:layout>
                  <c15:dlblFieldTable/>
                  <c15:showDataLabelsRange val="0"/>
                </c:ext>
              </c:extLst>
            </c:dLbl>
            <c:dLbl>
              <c:idx val="1"/>
              <c:tx>
                <c:rich>
                  <a:bodyPr wrap="square" lIns="38100" tIns="19050" rIns="38100" bIns="19050" anchor="ctr" anchorCtr="0">
                    <a:noAutofit/>
                  </a:bodyPr>
                  <a:lstStyle/>
                  <a:p>
                    <a:pPr algn="l">
                      <a:defRPr sz="1400">
                        <a:latin typeface="Arial Narrow" charset="0"/>
                        <a:ea typeface="Arial Narrow" charset="0"/>
                        <a:cs typeface="Arial Narrow" charset="0"/>
                      </a:defRPr>
                    </a:pPr>
                    <a:fld id="{047EA816-EBC6-8E41-A718-16D9C000F6C2}" type="SERIESNAME">
                      <a:rPr lang="en-US" sz="1400"/>
                      <a:pPr algn="l">
                        <a:defRPr sz="1400">
                          <a:latin typeface="Arial Narrow" charset="0"/>
                          <a:ea typeface="Arial Narrow" charset="0"/>
                          <a:cs typeface="Arial Narrow" charset="0"/>
                        </a:defRPr>
                      </a:pPr>
                      <a:t>[SERIES NAME]</a:t>
                    </a:fld>
                    <a:r>
                      <a:rPr lang="en-US" sz="1400"/>
                      <a:t>,  N=1169</a:t>
                    </a:r>
                  </a:p>
                </c:rich>
              </c:tx>
              <c:spPr>
                <a:noFill/>
                <a:ln>
                  <a:noFill/>
                </a:ln>
                <a:effectLst/>
              </c:spPr>
              <c:dLblPos val="inBase"/>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Lst>
            </c:dLbl>
            <c:dLbl>
              <c:idx val="2"/>
              <c:tx>
                <c:rich>
                  <a:bodyPr wrap="square" lIns="38100" tIns="19050" rIns="38100" bIns="19050" anchor="ctr" anchorCtr="0">
                    <a:noAutofit/>
                  </a:bodyPr>
                  <a:lstStyle/>
                  <a:p>
                    <a:pPr algn="l">
                      <a:defRPr sz="1400">
                        <a:latin typeface="Arial Narrow" charset="0"/>
                        <a:ea typeface="Arial Narrow" charset="0"/>
                        <a:cs typeface="Arial Narrow" charset="0"/>
                      </a:defRPr>
                    </a:pPr>
                    <a:fld id="{383A3D1A-048A-9C45-A6C8-FB961D26A8E5}" type="SERIESNAME">
                      <a:rPr lang="en-US" sz="1400"/>
                      <a:pPr algn="l">
                        <a:defRPr sz="1400">
                          <a:latin typeface="Arial Narrow" charset="0"/>
                          <a:ea typeface="Arial Narrow" charset="0"/>
                          <a:cs typeface="Arial Narrow" charset="0"/>
                        </a:defRPr>
                      </a:pPr>
                      <a:t>[SERIES NAME]</a:t>
                    </a:fld>
                    <a:r>
                      <a:rPr lang="en-US" sz="1400"/>
                      <a:t>, N=1157</a:t>
                    </a:r>
                  </a:p>
                </c:rich>
              </c:tx>
              <c:spPr>
                <a:noFill/>
                <a:ln>
                  <a:noFill/>
                </a:ln>
                <a:effectLst/>
              </c:spPr>
              <c:dLblPos val="inBase"/>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Lst>
            </c:dLbl>
            <c:dLbl>
              <c:idx val="3"/>
              <c:tx>
                <c:rich>
                  <a:bodyPr wrap="square" lIns="38100" tIns="19050" rIns="38100" bIns="19050" anchor="ctr" anchorCtr="0">
                    <a:noAutofit/>
                  </a:bodyPr>
                  <a:lstStyle/>
                  <a:p>
                    <a:pPr algn="l">
                      <a:defRPr sz="1400">
                        <a:latin typeface="Arial Narrow" charset="0"/>
                        <a:ea typeface="Arial Narrow" charset="0"/>
                        <a:cs typeface="Arial Narrow" charset="0"/>
                      </a:defRPr>
                    </a:pPr>
                    <a:fld id="{B7F04359-3E49-1F4C-A621-134CFEB1ADF1}" type="SERIESNAME">
                      <a:rPr lang="en-US" sz="1400"/>
                      <a:pPr algn="l">
                        <a:defRPr sz="1400">
                          <a:latin typeface="Arial Narrow" charset="0"/>
                          <a:ea typeface="Arial Narrow" charset="0"/>
                          <a:cs typeface="Arial Narrow" charset="0"/>
                        </a:defRPr>
                      </a:pPr>
                      <a:t>[SERIES NAME]</a:t>
                    </a:fld>
                    <a:r>
                      <a:rPr lang="en-US" sz="1400"/>
                      <a:t>, N=1177</a:t>
                    </a:r>
                  </a:p>
                </c:rich>
              </c:tx>
              <c:spPr>
                <a:noFill/>
                <a:ln>
                  <a:noFill/>
                </a:ln>
                <a:effectLst/>
              </c:spPr>
              <c:dLblPos val="inBase"/>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Lst>
            </c:dLbl>
            <c:spPr>
              <a:noFill/>
              <a:ln>
                <a:noFill/>
              </a:ln>
              <a:effectLst/>
            </c:spPr>
            <c:txPr>
              <a:bodyPr wrap="square" lIns="38100" tIns="19050" rIns="38100" bIns="19050" anchor="ctr">
                <a:spAutoFit/>
              </a:bodyPr>
              <a:lstStyle/>
              <a:p>
                <a:pPr>
                  <a:defRPr sz="1400">
                    <a:latin typeface="Arial Narrow" charset="0"/>
                    <a:ea typeface="Arial Narrow" charset="0"/>
                    <a:cs typeface="Arial Narrow" charset="0"/>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('Graph All 2'!$C$8,'Graph All 2'!$F$8,'Graph All 2'!$I$8,'Graph All 2'!$L$8)</c:f>
                <c:numCache>
                  <c:formatCode>General</c:formatCode>
                  <c:ptCount val="4"/>
                  <c:pt idx="0">
                    <c:v>0.0205617086802877</c:v>
                  </c:pt>
                  <c:pt idx="1">
                    <c:v>0.0208308072290474</c:v>
                  </c:pt>
                  <c:pt idx="2">
                    <c:v>0.0300399640393337</c:v>
                  </c:pt>
                  <c:pt idx="3">
                    <c:v>0.0264788853532434</c:v>
                  </c:pt>
                </c:numCache>
              </c:numRef>
            </c:plus>
            <c:minus>
              <c:numRef>
                <c:f>('Graph All 2'!$C$8,'Graph All 2'!$F$8,'Graph All 2'!$I$8,'Graph All 2'!$L$8)</c:f>
                <c:numCache>
                  <c:formatCode>General</c:formatCode>
                  <c:ptCount val="4"/>
                  <c:pt idx="0">
                    <c:v>0.0205617086802877</c:v>
                  </c:pt>
                  <c:pt idx="1">
                    <c:v>0.0208308072290474</c:v>
                  </c:pt>
                  <c:pt idx="2">
                    <c:v>0.0300399640393337</c:v>
                  </c:pt>
                  <c:pt idx="3">
                    <c:v>0.0264788853532434</c:v>
                  </c:pt>
                </c:numCache>
              </c:numRef>
            </c:minus>
            <c:spPr>
              <a:noFill/>
              <a:ln w="9525">
                <a:solidFill>
                  <a:schemeClr val="tx1"/>
                </a:solidFill>
                <a:round/>
              </a:ln>
              <a:effectLst/>
            </c:spPr>
          </c:errBars>
          <c:cat>
            <c:strRef>
              <c:f>('Graph All 2'!$C$10,'Graph All 2'!$F$10,'Graph All 2'!$I$10,'Graph All 2'!$L$10)</c:f>
              <c:strCache>
                <c:ptCount val="4"/>
                <c:pt idx="0">
                  <c:v>Perceived Transparency </c:v>
                </c:pt>
                <c:pt idx="1">
                  <c:v>Perceived Improvement: Employer-Valued Skills</c:v>
                </c:pt>
                <c:pt idx="2">
                  <c:v>Confidence</c:v>
                </c:pt>
                <c:pt idx="3">
                  <c:v>Belonging</c:v>
                </c:pt>
              </c:strCache>
            </c:strRef>
          </c:cat>
          <c:val>
            <c:numRef>
              <c:f>('Graph All 2'!$C$6,'Graph All 2'!$F$6,'Graph All 2'!$I$6,'Graph All 2'!$L$6)</c:f>
              <c:numCache>
                <c:formatCode>General</c:formatCode>
                <c:ptCount val="4"/>
                <c:pt idx="0">
                  <c:v>3.039613526570048</c:v>
                </c:pt>
                <c:pt idx="1">
                  <c:v>3.406834686031611</c:v>
                </c:pt>
                <c:pt idx="2">
                  <c:v>3.625964010282776</c:v>
                </c:pt>
                <c:pt idx="3">
                  <c:v>3.847068819031436</c:v>
                </c:pt>
              </c:numCache>
            </c:numRef>
          </c:val>
          <c:extLst/>
        </c:ser>
        <c:ser>
          <c:idx val="1"/>
          <c:order val="1"/>
          <c:tx>
            <c:strRef>
              <c:f>'Graph All 2'!$D$4</c:f>
              <c:strCache>
                <c:ptCount val="1"/>
                <c:pt idx="0">
                  <c:v>More Transparent</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scene3d>
            <a:sp3d>
              <a:bevelT w="165100" prst="coolSlant"/>
            </a:sp3d>
          </c:spPr>
          <c:invertIfNegative val="0"/>
          <c:dPt>
            <c:idx val="0"/>
            <c:invertIfNegative val="0"/>
            <c:bubble3D val="0"/>
            <c:spPr>
              <a:solidFill>
                <a:srgbClr val="FFA300"/>
              </a:solidFill>
              <a:ln>
                <a:noFill/>
              </a:ln>
              <a:effectLst>
                <a:outerShdw blurRad="40000" dist="23000" dir="5400000" rotWithShape="0">
                  <a:srgbClr val="000000">
                    <a:alpha val="35000"/>
                  </a:srgbClr>
                </a:outerShdw>
              </a:effectLst>
              <a:scene3d>
                <a:camera prst="orthographicFront"/>
                <a:lightRig rig="threePt" dir="t"/>
              </a:scene3d>
              <a:sp3d>
                <a:bevelT w="165100" prst="coolSlant"/>
              </a:sp3d>
            </c:spPr>
          </c:dPt>
          <c:dPt>
            <c:idx val="1"/>
            <c:invertIfNegative val="0"/>
            <c:bubble3D val="0"/>
            <c:spPr>
              <a:solidFill>
                <a:srgbClr val="8EFA00"/>
              </a:solidFill>
              <a:ln>
                <a:noFill/>
              </a:ln>
              <a:effectLst>
                <a:outerShdw blurRad="40000" dist="23000" dir="5400000" rotWithShape="0">
                  <a:srgbClr val="000000">
                    <a:alpha val="35000"/>
                  </a:srgbClr>
                </a:outerShdw>
              </a:effectLst>
              <a:scene3d>
                <a:camera prst="orthographicFront"/>
                <a:lightRig rig="threePt" dir="t"/>
              </a:scene3d>
              <a:sp3d>
                <a:bevelT w="165100" prst="coolSlant"/>
              </a:sp3d>
            </c:spPr>
          </c:dPt>
          <c:dPt>
            <c:idx val="2"/>
            <c:invertIfNegative val="0"/>
            <c:bubble3D val="0"/>
            <c:spPr>
              <a:solidFill>
                <a:srgbClr val="FFFF00"/>
              </a:solidFill>
              <a:ln>
                <a:noFill/>
              </a:ln>
              <a:effectLst>
                <a:outerShdw blurRad="40000" dist="23000" dir="5400000" rotWithShape="0">
                  <a:srgbClr val="000000">
                    <a:alpha val="35000"/>
                  </a:srgbClr>
                </a:outerShdw>
              </a:effectLst>
              <a:scene3d>
                <a:camera prst="orthographicFront"/>
                <a:lightRig rig="threePt" dir="t"/>
              </a:scene3d>
              <a:sp3d>
                <a:bevelT w="165100" prst="coolSlant"/>
              </a:sp3d>
            </c:spPr>
          </c:dPt>
          <c:dPt>
            <c:idx val="3"/>
            <c:invertIfNegative val="0"/>
            <c:bubble3D val="0"/>
            <c:spPr>
              <a:solidFill>
                <a:srgbClr val="0A6EFF"/>
              </a:solidFill>
              <a:ln>
                <a:noFill/>
              </a:ln>
              <a:effectLst>
                <a:outerShdw blurRad="40000" dist="23000" dir="5400000" rotWithShape="0">
                  <a:srgbClr val="000000">
                    <a:alpha val="35000"/>
                  </a:srgbClr>
                </a:outerShdw>
              </a:effectLst>
              <a:scene3d>
                <a:camera prst="orthographicFront"/>
                <a:lightRig rig="threePt" dir="t"/>
              </a:scene3d>
              <a:sp3d>
                <a:bevelT w="165100" prst="coolSlant"/>
              </a:sp3d>
            </c:spPr>
          </c:dPt>
          <c:dPt>
            <c:idx val="4"/>
            <c:invertIfNegative val="0"/>
            <c:bubble3D val="0"/>
            <c:spPr>
              <a:solidFill>
                <a:srgbClr val="4F81BD"/>
              </a:solidFill>
              <a:ln>
                <a:noFill/>
              </a:ln>
              <a:effectLst>
                <a:outerShdw blurRad="40000" dist="23000" dir="5400000" rotWithShape="0">
                  <a:srgbClr val="000000">
                    <a:alpha val="35000"/>
                  </a:srgbClr>
                </a:outerShdw>
              </a:effectLst>
              <a:scene3d>
                <a:camera prst="orthographicFront"/>
                <a:lightRig rig="threePt" dir="t"/>
              </a:scene3d>
              <a:sp3d>
                <a:bevelT w="165100" prst="coolSlant"/>
              </a:sp3d>
            </c:spPr>
          </c:dPt>
          <c:dLbls>
            <c:dLbl>
              <c:idx val="0"/>
              <c:tx>
                <c:rich>
                  <a:bodyPr wrap="square" lIns="38100" tIns="19050" rIns="38100" bIns="19050" anchor="ctr" anchorCtr="0">
                    <a:noAutofit/>
                  </a:bodyPr>
                  <a:lstStyle/>
                  <a:p>
                    <a:pPr algn="l">
                      <a:defRPr sz="1400">
                        <a:latin typeface="Arial Narrow" charset="0"/>
                        <a:ea typeface="Arial Narrow" charset="0"/>
                        <a:cs typeface="Arial Narrow" charset="0"/>
                      </a:defRPr>
                    </a:pPr>
                    <a:fld id="{0103B5DE-88E2-CE44-B3CD-338E51B60B96}" type="SERIESNAME">
                      <a:rPr lang="en-US" sz="1400"/>
                      <a:pPr algn="l">
                        <a:defRPr sz="1400">
                          <a:latin typeface="Arial Narrow" charset="0"/>
                          <a:ea typeface="Arial Narrow" charset="0"/>
                          <a:cs typeface="Arial Narrow" charset="0"/>
                        </a:defRPr>
                      </a:pPr>
                      <a:t>[SERIES NAME]</a:t>
                    </a:fld>
                    <a:r>
                      <a:rPr lang="en-US" sz="1400"/>
                      <a:t>, N=980</a:t>
                    </a:r>
                  </a:p>
                </c:rich>
              </c:tx>
              <c:spPr>
                <a:noFill/>
                <a:ln>
                  <a:noFill/>
                </a:ln>
                <a:effectLst/>
              </c:spPr>
              <c:dLblPos val="inBase"/>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Lst>
            </c:dLbl>
            <c:dLbl>
              <c:idx val="1"/>
              <c:layout>
                <c:manualLayout>
                  <c:x val="-0.329081607508876"/>
                  <c:y val="6.30004176891722E-17"/>
                </c:manualLayout>
              </c:layout>
              <c:tx>
                <c:rich>
                  <a:bodyPr wrap="square" lIns="38100" tIns="19050" rIns="38100" bIns="19050" anchor="ctr" anchorCtr="0">
                    <a:noAutofit/>
                  </a:bodyPr>
                  <a:lstStyle/>
                  <a:p>
                    <a:pPr algn="l">
                      <a:defRPr sz="1400">
                        <a:latin typeface="Arial Narrow" charset="0"/>
                        <a:ea typeface="Arial Narrow" charset="0"/>
                        <a:cs typeface="Arial Narrow" charset="0"/>
                      </a:defRPr>
                    </a:pPr>
                    <a:fld id="{1B1E0D47-66E4-8B4D-A457-D6FA83F197D4}" type="SERIESNAME">
                      <a:rPr lang="en-US" sz="1400"/>
                      <a:pPr algn="l">
                        <a:defRPr sz="1400">
                          <a:latin typeface="Arial Narrow" charset="0"/>
                          <a:ea typeface="Arial Narrow" charset="0"/>
                          <a:cs typeface="Arial Narrow" charset="0"/>
                        </a:defRPr>
                      </a:pPr>
                      <a:t>[SERIES NAME]</a:t>
                    </a:fld>
                    <a:r>
                      <a:rPr lang="en-US" sz="1400"/>
                      <a:t>, N=1031</a:t>
                    </a:r>
                  </a:p>
                </c:rich>
              </c:tx>
              <c:spPr>
                <a:noFill/>
                <a:ln>
                  <a:noFill/>
                </a:ln>
                <a:effectLst/>
              </c:spPr>
              <c:dLblPos val="outEnd"/>
              <c:showLegendKey val="0"/>
              <c:showVal val="0"/>
              <c:showCatName val="0"/>
              <c:showSerName val="1"/>
              <c:showPercent val="0"/>
              <c:showBubbleSize val="0"/>
              <c:extLst>
                <c:ext xmlns:c15="http://schemas.microsoft.com/office/drawing/2012/chart" uri="{CE6537A1-D6FC-4f65-9D91-7224C49458BB}">
                  <c15:layout>
                    <c:manualLayout>
                      <c:w val="0.232859174964438"/>
                      <c:h val="0.0425601374570447"/>
                    </c:manualLayout>
                  </c15:layout>
                  <c15:dlblFieldTable/>
                  <c15:showDataLabelsRange val="0"/>
                </c:ext>
              </c:extLst>
            </c:dLbl>
            <c:dLbl>
              <c:idx val="2"/>
              <c:tx>
                <c:rich>
                  <a:bodyPr wrap="square" lIns="38100" tIns="19050" rIns="38100" bIns="19050" anchor="ctr" anchorCtr="0">
                    <a:noAutofit/>
                  </a:bodyPr>
                  <a:lstStyle/>
                  <a:p>
                    <a:pPr algn="l">
                      <a:defRPr sz="1400">
                        <a:latin typeface="Arial Narrow" charset="0"/>
                        <a:ea typeface="Arial Narrow" charset="0"/>
                        <a:cs typeface="Arial Narrow" charset="0"/>
                      </a:defRPr>
                    </a:pPr>
                    <a:fld id="{F1DE2824-C7E3-D840-A7C1-90A68D0B74E8}" type="SERIESNAME">
                      <a:rPr lang="en-US" sz="1400"/>
                      <a:pPr algn="l">
                        <a:defRPr sz="1400">
                          <a:latin typeface="Arial Narrow" charset="0"/>
                          <a:ea typeface="Arial Narrow" charset="0"/>
                          <a:cs typeface="Arial Narrow" charset="0"/>
                        </a:defRPr>
                      </a:pPr>
                      <a:t>[SERIES NAME]</a:t>
                    </a:fld>
                    <a:r>
                      <a:rPr lang="en-US" sz="1400"/>
                      <a:t>, N=1009</a:t>
                    </a:r>
                  </a:p>
                </c:rich>
              </c:tx>
              <c:spPr>
                <a:noFill/>
                <a:ln>
                  <a:noFill/>
                </a:ln>
                <a:effectLst/>
              </c:spPr>
              <c:dLblPos val="inBase"/>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Lst>
            </c:dLbl>
            <c:dLbl>
              <c:idx val="3"/>
              <c:tx>
                <c:rich>
                  <a:bodyPr wrap="square" lIns="38100" tIns="19050" rIns="38100" bIns="19050" anchor="ctr" anchorCtr="0">
                    <a:noAutofit/>
                  </a:bodyPr>
                  <a:lstStyle/>
                  <a:p>
                    <a:pPr algn="l">
                      <a:defRPr sz="1400">
                        <a:solidFill>
                          <a:schemeClr val="bg1"/>
                        </a:solidFill>
                        <a:latin typeface="Arial Narrow" charset="0"/>
                        <a:ea typeface="Arial Narrow" charset="0"/>
                        <a:cs typeface="Arial Narrow" charset="0"/>
                      </a:defRPr>
                    </a:pPr>
                    <a:fld id="{D3E9F4C3-1091-9C40-B92C-BB4640592932}" type="SERIESNAME">
                      <a:rPr lang="en-US" sz="1400"/>
                      <a:pPr algn="l">
                        <a:defRPr sz="1400">
                          <a:solidFill>
                            <a:schemeClr val="bg1"/>
                          </a:solidFill>
                          <a:latin typeface="Arial Narrow" charset="0"/>
                          <a:ea typeface="Arial Narrow" charset="0"/>
                          <a:cs typeface="Arial Narrow" charset="0"/>
                        </a:defRPr>
                      </a:pPr>
                      <a:t>[SERIES NAME]</a:t>
                    </a:fld>
                    <a:r>
                      <a:rPr lang="en-US" sz="1400"/>
                      <a:t>, N=1014</a:t>
                    </a:r>
                  </a:p>
                </c:rich>
              </c:tx>
              <c:spPr>
                <a:noFill/>
                <a:ln>
                  <a:noFill/>
                </a:ln>
                <a:effectLst/>
              </c:spPr>
              <c:dLblPos val="inBase"/>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Lst>
            </c:dLbl>
            <c:spPr>
              <a:noFill/>
              <a:ln>
                <a:noFill/>
              </a:ln>
              <a:effectLst/>
            </c:spPr>
            <c:txPr>
              <a:bodyPr wrap="square" lIns="38100" tIns="19050" rIns="38100" bIns="19050" anchor="ctr" anchorCtr="0">
                <a:spAutoFit/>
              </a:bodyPr>
              <a:lstStyle/>
              <a:p>
                <a:pPr algn="l">
                  <a:defRPr sz="1400">
                    <a:latin typeface="Arial Narrow" charset="0"/>
                    <a:ea typeface="Arial Narrow" charset="0"/>
                    <a:cs typeface="Arial Narrow" charset="0"/>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('Graph All 2'!$D$8,'Graph All 2'!$G$8,'Graph All 2'!$J$8,'Graph All 2'!$M$8)</c:f>
                <c:numCache>
                  <c:formatCode>General</c:formatCode>
                  <c:ptCount val="4"/>
                  <c:pt idx="0">
                    <c:v>0.0169309361482367</c:v>
                  </c:pt>
                  <c:pt idx="1">
                    <c:v>0.0215410671299629</c:v>
                  </c:pt>
                  <c:pt idx="2">
                    <c:v>0.026850341875069</c:v>
                  </c:pt>
                  <c:pt idx="3">
                    <c:v>0.0256560923208474</c:v>
                  </c:pt>
                </c:numCache>
              </c:numRef>
            </c:plus>
            <c:minus>
              <c:numRef>
                <c:f>('Graph All 2'!$D$8,'Graph All 2'!$G$8,'Graph All 2'!$J$8,'Graph All 2'!$M$8)</c:f>
                <c:numCache>
                  <c:formatCode>General</c:formatCode>
                  <c:ptCount val="4"/>
                  <c:pt idx="0">
                    <c:v>0.0169309361482367</c:v>
                  </c:pt>
                  <c:pt idx="1">
                    <c:v>0.0215410671299629</c:v>
                  </c:pt>
                  <c:pt idx="2">
                    <c:v>0.026850341875069</c:v>
                  </c:pt>
                  <c:pt idx="3">
                    <c:v>0.0256560923208474</c:v>
                  </c:pt>
                </c:numCache>
              </c:numRef>
            </c:minus>
            <c:spPr>
              <a:noFill/>
              <a:ln w="9525">
                <a:solidFill>
                  <a:schemeClr val="tx2">
                    <a:lumMod val="75000"/>
                  </a:schemeClr>
                </a:solidFill>
                <a:round/>
              </a:ln>
              <a:effectLst/>
            </c:spPr>
          </c:errBars>
          <c:cat>
            <c:strRef>
              <c:f>('Graph All 2'!$C$10,'Graph All 2'!$F$10,'Graph All 2'!$I$10,'Graph All 2'!$L$10)</c:f>
              <c:strCache>
                <c:ptCount val="4"/>
                <c:pt idx="0">
                  <c:v>Perceived Transparency </c:v>
                </c:pt>
                <c:pt idx="1">
                  <c:v>Perceived Improvement: Employer-Valued Skills</c:v>
                </c:pt>
                <c:pt idx="2">
                  <c:v>Confidence</c:v>
                </c:pt>
                <c:pt idx="3">
                  <c:v>Belonging</c:v>
                </c:pt>
              </c:strCache>
            </c:strRef>
          </c:cat>
          <c:val>
            <c:numRef>
              <c:f>('Graph All 2'!$D$6,'Graph All 2'!$G$6,'Graph All 2'!$J$6,'Graph All 2'!$M$6)</c:f>
              <c:numCache>
                <c:formatCode>General</c:formatCode>
                <c:ptCount val="4"/>
                <c:pt idx="0">
                  <c:v>3.428411256867361</c:v>
                </c:pt>
                <c:pt idx="1">
                  <c:v>3.704999512718058</c:v>
                </c:pt>
                <c:pt idx="2">
                  <c:v>4.120911793855295</c:v>
                </c:pt>
                <c:pt idx="3">
                  <c:v>4.103550295857985</c:v>
                </c:pt>
              </c:numCache>
            </c:numRef>
          </c:val>
          <c:extLst/>
        </c:ser>
        <c:dLbls>
          <c:showLegendKey val="0"/>
          <c:showVal val="0"/>
          <c:showCatName val="0"/>
          <c:showSerName val="0"/>
          <c:showPercent val="0"/>
          <c:showBubbleSize val="0"/>
        </c:dLbls>
        <c:gapWidth val="100"/>
        <c:axId val="2109946400"/>
        <c:axId val="2109943040"/>
      </c:barChart>
      <c:catAx>
        <c:axId val="2109946400"/>
        <c:scaling>
          <c:orientation val="maxMin"/>
        </c:scaling>
        <c:delete val="0"/>
        <c:axPos val="l"/>
        <c:numFmt formatCode="General" sourceLinked="1"/>
        <c:majorTickMark val="cross"/>
        <c:minorTickMark val="cross"/>
        <c:tickLblPos val="nextTo"/>
        <c:spPr>
          <a:noFill/>
          <a:ln w="9525" cap="flat" cmpd="sng" algn="ctr">
            <a:solidFill>
              <a:sysClr val="windowText" lastClr="000000">
                <a:shade val="95000"/>
                <a:satMod val="105000"/>
              </a:sysClr>
            </a:solidFill>
            <a:prstDash val="solid"/>
          </a:ln>
          <a:effectLst/>
        </c:spPr>
        <c:txPr>
          <a:bodyPr rot="0"/>
          <a:lstStyle/>
          <a:p>
            <a:pPr>
              <a:defRPr sz="1600" b="1">
                <a:solidFill>
                  <a:sysClr val="windowText" lastClr="000000"/>
                </a:solidFill>
                <a:latin typeface="Arial Narrow" charset="0"/>
                <a:ea typeface="Arial Narrow" charset="0"/>
                <a:cs typeface="Arial Narrow" charset="0"/>
              </a:defRPr>
            </a:pPr>
            <a:endParaRPr lang="en-US"/>
          </a:p>
        </c:txPr>
        <c:crossAx val="2109943040"/>
        <c:crosses val="autoZero"/>
        <c:auto val="0"/>
        <c:lblAlgn val="ctr"/>
        <c:lblOffset val="100"/>
        <c:noMultiLvlLbl val="0"/>
      </c:catAx>
      <c:valAx>
        <c:axId val="2109943040"/>
        <c:scaling>
          <c:orientation val="minMax"/>
          <c:max val="5.0"/>
          <c:min val="1.0"/>
        </c:scaling>
        <c:delete val="0"/>
        <c:axPos val="t"/>
        <c:majorGridlines>
          <c:spPr>
            <a:ln w="9525" cap="flat" cmpd="sng" algn="ctr">
              <a:solidFill>
                <a:sysClr val="window" lastClr="FFFFFF">
                  <a:lumMod val="75000"/>
                  <a:alpha val="92000"/>
                </a:sysClr>
              </a:solidFill>
              <a:round/>
            </a:ln>
            <a:effectLst/>
          </c:spPr>
        </c:majorGridlines>
        <c:numFmt formatCode="General" sourceLinked="1"/>
        <c:majorTickMark val="none"/>
        <c:minorTickMark val="none"/>
        <c:tickLblPos val="nextTo"/>
        <c:spPr>
          <a:noFill/>
          <a:ln>
            <a:noFill/>
          </a:ln>
          <a:effectLst/>
        </c:spPr>
        <c:txPr>
          <a:bodyPr rot="-60000000" vert="horz"/>
          <a:lstStyle/>
          <a:p>
            <a:pPr>
              <a:defRPr sz="900">
                <a:latin typeface="Arial Narrow" charset="0"/>
                <a:ea typeface="Arial Narrow" charset="0"/>
                <a:cs typeface="Arial Narrow" charset="0"/>
              </a:defRPr>
            </a:pPr>
            <a:endParaRPr lang="en-US"/>
          </a:p>
        </c:txPr>
        <c:crossAx val="2109946400"/>
        <c:crosses val="autoZero"/>
        <c:crossBetween val="between"/>
        <c:majorUnit val="1.0"/>
        <c:minorUnit val="1.0"/>
      </c:valAx>
      <c:spPr>
        <a:noFill/>
        <a:ln>
          <a:noFill/>
        </a:ln>
        <a:effectLst/>
      </c:spPr>
    </c:plotArea>
    <c:plotVisOnly val="1"/>
    <c:dispBlanksAs val="gap"/>
    <c:showDLblsOverMax val="0"/>
  </c:chart>
  <c:spPr>
    <a:solidFill>
      <a:sysClr val="window" lastClr="FFFFFF"/>
    </a:solidFill>
    <a:ln w="25400" cap="flat" cmpd="sng" algn="ctr">
      <a:solidFill>
        <a:sysClr val="windowText" lastClr="000000"/>
      </a:solidFill>
      <a:prstDash val="solid"/>
    </a:ln>
    <a:effectLst/>
  </c:spPr>
  <c:txPr>
    <a:bodyPr/>
    <a:lstStyle/>
    <a:p>
      <a:pPr>
        <a:defRPr>
          <a:solidFill>
            <a:sysClr val="windowText" lastClr="000000"/>
          </a:solidFill>
          <a:latin typeface="+mn-lt"/>
          <a:ea typeface="+mn-ea"/>
          <a:cs typeface="+mn-cs"/>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0.8929</cdr:x>
      <cdr:y>0.14303</cdr:y>
    </cdr:from>
    <cdr:to>
      <cdr:x>0.92203</cdr:x>
      <cdr:y>0.27641</cdr:y>
    </cdr:to>
    <cdr:sp macro="" textlink="">
      <cdr:nvSpPr>
        <cdr:cNvPr id="2" name="Right Brace 1"/>
        <cdr:cNvSpPr/>
      </cdr:nvSpPr>
      <cdr:spPr>
        <a:xfrm xmlns:a="http://schemas.openxmlformats.org/drawingml/2006/main">
          <a:off x="8995820" y="600633"/>
          <a:ext cx="293437" cy="560109"/>
        </a:xfrm>
        <a:prstGeom xmlns:a="http://schemas.openxmlformats.org/drawingml/2006/main" prst="rightBrace">
          <a:avLst/>
        </a:prstGeom>
        <a:ln xmlns:a="http://schemas.openxmlformats.org/drawingml/2006/main" w="3175">
          <a:solidFill>
            <a:sysClr val="windowText" lastClr="00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wrap="square"/>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sz="1000"/>
        </a:p>
      </cdr:txBody>
    </cdr:sp>
  </cdr:relSizeAnchor>
  <cdr:relSizeAnchor xmlns:cdr="http://schemas.openxmlformats.org/drawingml/2006/chartDrawing">
    <cdr:from>
      <cdr:x>0.91716</cdr:x>
      <cdr:y>0.12635</cdr:y>
    </cdr:from>
    <cdr:to>
      <cdr:x>0.97412</cdr:x>
      <cdr:y>0.28926</cdr:y>
    </cdr:to>
    <cdr:sp macro="" textlink="">
      <cdr:nvSpPr>
        <cdr:cNvPr id="5" name="TextBox 4"/>
        <cdr:cNvSpPr txBox="1"/>
      </cdr:nvSpPr>
      <cdr:spPr>
        <a:xfrm xmlns:a="http://schemas.openxmlformats.org/drawingml/2006/main" rot="16200000" flipH="1">
          <a:off x="5907419" y="603497"/>
          <a:ext cx="619932" cy="3744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smtClean="0">
              <a:latin typeface="Arial Narrow"/>
              <a:cs typeface="Arial Narrow"/>
            </a:rPr>
            <a:t>4-Point      Scale</a:t>
          </a:r>
          <a:endParaRPr lang="en-US" sz="1400">
            <a:latin typeface="Arial Narrow"/>
            <a:cs typeface="Arial Narrow"/>
          </a:endParaRPr>
        </a:p>
      </cdr:txBody>
    </cdr:sp>
  </cdr:relSizeAnchor>
  <cdr:relSizeAnchor xmlns:cdr="http://schemas.openxmlformats.org/drawingml/2006/chartDrawing">
    <cdr:from>
      <cdr:x>0.91523</cdr:x>
      <cdr:y>0.42356</cdr:y>
    </cdr:from>
    <cdr:to>
      <cdr:x>1</cdr:x>
      <cdr:y>0.6803</cdr:y>
    </cdr:to>
    <cdr:sp macro="" textlink="">
      <cdr:nvSpPr>
        <cdr:cNvPr id="7" name="TextBox 1"/>
        <cdr:cNvSpPr txBox="1"/>
      </cdr:nvSpPr>
      <cdr:spPr>
        <a:xfrm xmlns:a="http://schemas.openxmlformats.org/drawingml/2006/main" rot="16200000">
          <a:off x="9108743" y="1890743"/>
          <a:ext cx="1078141" cy="8540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a:latin typeface="Arial Narrow"/>
              <a:cs typeface="Arial Narrow"/>
            </a:rPr>
            <a:t>5-Point </a:t>
          </a:r>
          <a:endParaRPr lang="en-US" sz="1400" smtClean="0">
            <a:latin typeface="Arial Narrow"/>
            <a:cs typeface="Arial Narrow"/>
          </a:endParaRPr>
        </a:p>
        <a:p xmlns:a="http://schemas.openxmlformats.org/drawingml/2006/main">
          <a:r>
            <a:rPr lang="en-US" sz="1400">
              <a:latin typeface="Arial Narrow"/>
              <a:cs typeface="Arial Narrow"/>
            </a:rPr>
            <a:t> </a:t>
          </a:r>
          <a:r>
            <a:rPr lang="en-US" sz="1400" smtClean="0">
              <a:latin typeface="Arial Narrow"/>
              <a:cs typeface="Arial Narrow"/>
            </a:rPr>
            <a:t>Scale</a:t>
          </a:r>
          <a:endParaRPr lang="en-US" sz="1400">
            <a:latin typeface="Arial Narrow"/>
            <a:cs typeface="Arial Narrow"/>
          </a:endParaRPr>
        </a:p>
      </cdr:txBody>
    </cdr:sp>
  </cdr:relSizeAnchor>
  <cdr:relSizeAnchor xmlns:cdr="http://schemas.openxmlformats.org/drawingml/2006/chartDrawing">
    <cdr:from>
      <cdr:x>0.90004</cdr:x>
      <cdr:y>0.32739</cdr:y>
    </cdr:from>
    <cdr:to>
      <cdr:x>0.91668</cdr:x>
      <cdr:y>0.88826</cdr:y>
    </cdr:to>
    <cdr:sp macro="" textlink="">
      <cdr:nvSpPr>
        <cdr:cNvPr id="8" name="Right Brace 7"/>
        <cdr:cNvSpPr/>
      </cdr:nvSpPr>
      <cdr:spPr>
        <a:xfrm xmlns:a="http://schemas.openxmlformats.org/drawingml/2006/main">
          <a:off x="9067800" y="1374822"/>
          <a:ext cx="167601" cy="2355292"/>
        </a:xfrm>
        <a:prstGeom xmlns:a="http://schemas.openxmlformats.org/drawingml/2006/main" prst="rightBrace">
          <a:avLst/>
        </a:prstGeom>
        <a:noFill xmlns:a="http://schemas.openxmlformats.org/drawingml/2006/main"/>
        <a:ln xmlns:a="http://schemas.openxmlformats.org/drawingml/2006/main" w="3175" cap="flat" cmpd="sng" algn="ctr">
          <a:solidFill>
            <a:sysClr val="windowText" lastClr="000000"/>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wrap="square"/>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sz="1000"/>
        </a:p>
      </cdr:txBody>
    </cdr:sp>
  </cdr:relSizeAnchor>
  <cdr:relSizeAnchor xmlns:cdr="http://schemas.openxmlformats.org/drawingml/2006/chartDrawing">
    <cdr:from>
      <cdr:x>0.31765</cdr:x>
      <cdr:y>0.47123</cdr:y>
    </cdr:from>
    <cdr:to>
      <cdr:x>0.52814</cdr:x>
      <cdr:y>0.55184</cdr:y>
    </cdr:to>
    <cdr:sp macro="" textlink="">
      <cdr:nvSpPr>
        <cdr:cNvPr id="3" name="TextBox 2"/>
        <cdr:cNvSpPr txBox="1"/>
      </cdr:nvSpPr>
      <cdr:spPr>
        <a:xfrm xmlns:a="http://schemas.openxmlformats.org/drawingml/2006/main">
          <a:off x="3200268" y="1978870"/>
          <a:ext cx="2120652" cy="3385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smtClean="0">
              <a:latin typeface="Arial Narrow"/>
              <a:cs typeface="Arial Narrow"/>
            </a:rPr>
            <a:t>           </a:t>
          </a:r>
          <a:r>
            <a:rPr lang="en-US" sz="1800" smtClean="0">
              <a:solidFill>
                <a:schemeClr val="tx1"/>
              </a:solidFill>
              <a:latin typeface="Arial Narrow"/>
              <a:cs typeface="Arial Narrow"/>
            </a:rPr>
            <a:t>ES=.58</a:t>
          </a:r>
          <a:endParaRPr lang="en-US" sz="1800">
            <a:solidFill>
              <a:schemeClr val="tx1"/>
            </a:solidFill>
            <a:latin typeface="Arial Narrow"/>
            <a:cs typeface="Arial Narrow"/>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0.86486</cdr:x>
      <cdr:y>0.17869</cdr:y>
    </cdr:from>
    <cdr:to>
      <cdr:x>0.88009</cdr:x>
      <cdr:y>0.30764</cdr:y>
    </cdr:to>
    <cdr:sp macro="" textlink="">
      <cdr:nvSpPr>
        <cdr:cNvPr id="9" name="Right Brace 8"/>
        <cdr:cNvSpPr/>
      </cdr:nvSpPr>
      <cdr:spPr>
        <a:xfrm xmlns:a="http://schemas.openxmlformats.org/drawingml/2006/main">
          <a:off x="7721599" y="1320800"/>
          <a:ext cx="135893" cy="953066"/>
        </a:xfrm>
        <a:prstGeom xmlns:a="http://schemas.openxmlformats.org/drawingml/2006/main" prst="rightBrace">
          <a:avLst/>
        </a:prstGeom>
        <a:ln xmlns:a="http://schemas.openxmlformats.org/drawingml/2006/main" w="3175">
          <a:solidFill>
            <a:sysClr val="windowText" lastClr="00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wrap="square"/>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sz="1100"/>
        </a:p>
      </cdr:txBody>
    </cdr:sp>
  </cdr:relSizeAnchor>
  <cdr:relSizeAnchor xmlns:cdr="http://schemas.openxmlformats.org/drawingml/2006/chartDrawing">
    <cdr:from>
      <cdr:x>0.85065</cdr:x>
      <cdr:y>0.35643</cdr:y>
    </cdr:from>
    <cdr:to>
      <cdr:x>0.9066</cdr:x>
      <cdr:y>0.90206</cdr:y>
    </cdr:to>
    <cdr:sp macro="" textlink="">
      <cdr:nvSpPr>
        <cdr:cNvPr id="10" name="Right Brace 9"/>
        <cdr:cNvSpPr/>
      </cdr:nvSpPr>
      <cdr:spPr>
        <a:xfrm xmlns:a="http://schemas.openxmlformats.org/drawingml/2006/main">
          <a:off x="7594644" y="2634517"/>
          <a:ext cx="499527" cy="4032969"/>
        </a:xfrm>
        <a:prstGeom xmlns:a="http://schemas.openxmlformats.org/drawingml/2006/main" prst="rightBrace">
          <a:avLst/>
        </a:prstGeom>
        <a:noFill xmlns:a="http://schemas.openxmlformats.org/drawingml/2006/main"/>
        <a:ln xmlns:a="http://schemas.openxmlformats.org/drawingml/2006/main" w="3175" cap="flat" cmpd="sng" algn="ctr">
          <a:solidFill>
            <a:sysClr val="windowText" lastClr="000000"/>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wrap="square"/>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sz="1100"/>
        </a:p>
      </cdr:txBody>
    </cdr:sp>
  </cdr:relSizeAnchor>
  <cdr:relSizeAnchor xmlns:cdr="http://schemas.openxmlformats.org/drawingml/2006/chartDrawing">
    <cdr:from>
      <cdr:x>0.88532</cdr:x>
      <cdr:y>0.13918</cdr:y>
    </cdr:from>
    <cdr:to>
      <cdr:x>0.92034</cdr:x>
      <cdr:y>0.32121</cdr:y>
    </cdr:to>
    <cdr:sp macro="" textlink="">
      <cdr:nvSpPr>
        <cdr:cNvPr id="11" name="TextBox 3"/>
        <cdr:cNvSpPr txBox="1"/>
      </cdr:nvSpPr>
      <cdr:spPr>
        <a:xfrm xmlns:a="http://schemas.openxmlformats.org/drawingml/2006/main" rot="16200000">
          <a:off x="7387833" y="1545117"/>
          <a:ext cx="1345483" cy="3126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a:latin typeface="Arial Narrow" charset="0"/>
              <a:ea typeface="Arial Narrow" charset="0"/>
              <a:cs typeface="Arial Narrow" charset="0"/>
            </a:rPr>
            <a:t>4-Point Scale</a:t>
          </a:r>
        </a:p>
      </cdr:txBody>
    </cdr:sp>
  </cdr:relSizeAnchor>
  <cdr:relSizeAnchor xmlns:cdr="http://schemas.openxmlformats.org/drawingml/2006/chartDrawing">
    <cdr:from>
      <cdr:x>0.91365</cdr:x>
      <cdr:y>0.37496</cdr:y>
    </cdr:from>
    <cdr:to>
      <cdr:x>0.96041</cdr:x>
      <cdr:y>0.72269</cdr:y>
    </cdr:to>
    <cdr:sp macro="" textlink="">
      <cdr:nvSpPr>
        <cdr:cNvPr id="12" name="TextBox 1"/>
        <cdr:cNvSpPr txBox="1"/>
      </cdr:nvSpPr>
      <cdr:spPr>
        <a:xfrm xmlns:a="http://schemas.openxmlformats.org/drawingml/2006/main" rot="16200000">
          <a:off x="7322357" y="4174611"/>
          <a:ext cx="2782665" cy="4348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a:latin typeface="Arial Narrow" charset="0"/>
              <a:ea typeface="Arial Narrow" charset="0"/>
              <a:cs typeface="Arial Narrow" charset="0"/>
            </a:rPr>
            <a:t> </a:t>
          </a:r>
        </a:p>
      </cdr:txBody>
    </cdr:sp>
  </cdr:relSizeAnchor>
  <cdr:relSizeAnchor xmlns:cdr="http://schemas.openxmlformats.org/drawingml/2006/chartDrawing">
    <cdr:from>
      <cdr:x>0.90894</cdr:x>
      <cdr:y>0.77939</cdr:y>
    </cdr:from>
    <cdr:to>
      <cdr:x>0.93177</cdr:x>
      <cdr:y>0.88391</cdr:y>
    </cdr:to>
    <cdr:sp macro="" textlink="">
      <cdr:nvSpPr>
        <cdr:cNvPr id="13" name="TextBox 1"/>
        <cdr:cNvSpPr txBox="1"/>
      </cdr:nvSpPr>
      <cdr:spPr>
        <a:xfrm xmlns:a="http://schemas.openxmlformats.org/drawingml/2006/main" rot="16200000">
          <a:off x="7683981" y="5740907"/>
          <a:ext cx="734089" cy="1996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000">
            <a:latin typeface="Arial Narrow" charset="0"/>
            <a:ea typeface="Arial Narrow" charset="0"/>
            <a:cs typeface="Arial Narrow" charset="0"/>
          </a:endParaRPr>
        </a:p>
      </cdr:txBody>
    </cdr:sp>
  </cdr:relSizeAnchor>
  <cdr:relSizeAnchor xmlns:cdr="http://schemas.openxmlformats.org/drawingml/2006/chartDrawing">
    <cdr:from>
      <cdr:x>0.77513</cdr:x>
      <cdr:y>0.41001</cdr:y>
    </cdr:from>
    <cdr:to>
      <cdr:x>0.9901</cdr:x>
      <cdr:y>0.46541</cdr:y>
    </cdr:to>
    <cdr:sp macro="" textlink="">
      <cdr:nvSpPr>
        <cdr:cNvPr id="2" name="TextBox 1"/>
        <cdr:cNvSpPr txBox="1"/>
      </cdr:nvSpPr>
      <cdr:spPr>
        <a:xfrm xmlns:a="http://schemas.openxmlformats.org/drawingml/2006/main">
          <a:off x="5357761" y="1691902"/>
          <a:ext cx="14859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900">
            <a:latin typeface="Arial Narrow" charset="0"/>
            <a:ea typeface="Arial Narrow" charset="0"/>
            <a:cs typeface="Arial Narrow" charset="0"/>
          </a:endParaRPr>
        </a:p>
      </cdr:txBody>
    </cdr:sp>
  </cdr:relSizeAnchor>
  <cdr:relSizeAnchor xmlns:cdr="http://schemas.openxmlformats.org/drawingml/2006/chartDrawing">
    <cdr:from>
      <cdr:x>0.78524</cdr:x>
      <cdr:y>0.57617</cdr:y>
    </cdr:from>
    <cdr:to>
      <cdr:x>0.98847</cdr:x>
      <cdr:y>0.6408</cdr:y>
    </cdr:to>
    <cdr:sp macro="" textlink="">
      <cdr:nvSpPr>
        <cdr:cNvPr id="3" name="TextBox 2"/>
        <cdr:cNvSpPr txBox="1"/>
      </cdr:nvSpPr>
      <cdr:spPr>
        <a:xfrm xmlns:a="http://schemas.openxmlformats.org/drawingml/2006/main">
          <a:off x="5427611" y="2377554"/>
          <a:ext cx="1404783"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900">
            <a:latin typeface="Arial Narrow" charset="0"/>
            <a:ea typeface="Arial Narrow" charset="0"/>
            <a:cs typeface="Arial Narrow" charset="0"/>
          </a:endParaRPr>
        </a:p>
      </cdr:txBody>
    </cdr:sp>
  </cdr:relSizeAnchor>
  <cdr:relSizeAnchor xmlns:cdr="http://schemas.openxmlformats.org/drawingml/2006/chartDrawing">
    <cdr:from>
      <cdr:x>0.01423</cdr:x>
      <cdr:y>0.94574</cdr:y>
    </cdr:from>
    <cdr:to>
      <cdr:x>0.91556</cdr:x>
      <cdr:y>0.99225</cdr:y>
    </cdr:to>
    <cdr:sp macro="" textlink="">
      <cdr:nvSpPr>
        <cdr:cNvPr id="4" name="TextBox 3"/>
        <cdr:cNvSpPr txBox="1"/>
      </cdr:nvSpPr>
      <cdr:spPr>
        <a:xfrm xmlns:a="http://schemas.openxmlformats.org/drawingml/2006/main">
          <a:off x="152400" y="6197600"/>
          <a:ext cx="9652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200" b="0" i="0">
              <a:solidFill>
                <a:schemeClr val="tx1"/>
              </a:solidFill>
              <a:effectLst/>
              <a:latin typeface="Arial Narrow" charset="0"/>
              <a:ea typeface="Arial Narrow" charset="0"/>
              <a:cs typeface="Arial Narrow" charset="0"/>
            </a:rPr>
            <a:t>.</a:t>
          </a:r>
          <a:endParaRPr lang="en-US" sz="1200">
            <a:latin typeface="Arial Narrow" charset="0"/>
            <a:ea typeface="Arial Narrow" charset="0"/>
            <a:cs typeface="Arial Narrow" charset="0"/>
          </a:endParaRPr>
        </a:p>
        <a:p xmlns:a="http://schemas.openxmlformats.org/drawingml/2006/main">
          <a:endParaRPr lang="en-US" sz="1200">
            <a:latin typeface="Arial Narrow" charset="0"/>
            <a:ea typeface="Arial Narrow" charset="0"/>
            <a:cs typeface="Arial Narrow" charset="0"/>
          </a:endParaRPr>
        </a:p>
      </cdr:txBody>
    </cdr:sp>
  </cdr:relSizeAnchor>
  <cdr:relSizeAnchor xmlns:cdr="http://schemas.openxmlformats.org/drawingml/2006/chartDrawing">
    <cdr:from>
      <cdr:x>0.93172</cdr:x>
      <cdr:y>0.4433</cdr:y>
    </cdr:from>
    <cdr:to>
      <cdr:x>0.97297</cdr:x>
      <cdr:y>0.85739</cdr:y>
    </cdr:to>
    <cdr:sp macro="" textlink="">
      <cdr:nvSpPr>
        <cdr:cNvPr id="5" name="TextBox 4"/>
        <cdr:cNvSpPr txBox="1"/>
      </cdr:nvSpPr>
      <cdr:spPr>
        <a:xfrm xmlns:a="http://schemas.openxmlformats.org/drawingml/2006/main">
          <a:off x="8318500" y="3276600"/>
          <a:ext cx="368300" cy="3060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0.90754</cdr:x>
      <cdr:y>0.47079</cdr:y>
    </cdr:from>
    <cdr:to>
      <cdr:x>0.95021</cdr:x>
      <cdr:y>0.70704</cdr:y>
    </cdr:to>
    <cdr:sp macro="" textlink="">
      <cdr:nvSpPr>
        <cdr:cNvPr id="6" name="TextBox 5"/>
        <cdr:cNvSpPr txBox="1"/>
      </cdr:nvSpPr>
      <cdr:spPr>
        <a:xfrm xmlns:a="http://schemas.openxmlformats.org/drawingml/2006/main" rot="16200000">
          <a:off x="7419975" y="4162425"/>
          <a:ext cx="174625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a:latin typeface="Arial Narrow" charset="0"/>
              <a:ea typeface="Arial Narrow" charset="0"/>
              <a:cs typeface="Arial Narrow" charset="0"/>
            </a:rPr>
            <a:t>5-Point</a:t>
          </a:r>
          <a:r>
            <a:rPr lang="en-US" sz="1400" baseline="0">
              <a:latin typeface="Arial Narrow" charset="0"/>
              <a:ea typeface="Arial Narrow" charset="0"/>
              <a:cs typeface="Arial Narrow" charset="0"/>
            </a:rPr>
            <a:t> Scale</a:t>
          </a:r>
          <a:endParaRPr lang="en-US" sz="1400">
            <a:latin typeface="Arial Narrow" charset="0"/>
            <a:ea typeface="Arial Narrow" charset="0"/>
            <a:cs typeface="Arial Narrow" charset="0"/>
          </a:endParaRPr>
        </a:p>
      </cdr:txBody>
    </cdr:sp>
  </cdr:relSizeAnchor>
  <cdr:relSizeAnchor xmlns:cdr="http://schemas.openxmlformats.org/drawingml/2006/chartDrawing">
    <cdr:from>
      <cdr:x>0.02276</cdr:x>
      <cdr:y>0.26976</cdr:y>
    </cdr:from>
    <cdr:to>
      <cdr:x>0.24751</cdr:x>
      <cdr:y>0.37113</cdr:y>
    </cdr:to>
    <cdr:sp macro="" textlink="">
      <cdr:nvSpPr>
        <cdr:cNvPr id="7" name="TextBox 6"/>
        <cdr:cNvSpPr txBox="1"/>
      </cdr:nvSpPr>
      <cdr:spPr>
        <a:xfrm xmlns:a="http://schemas.openxmlformats.org/drawingml/2006/main">
          <a:off x="203200" y="1993900"/>
          <a:ext cx="2006600" cy="749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a:latin typeface="Arial Narrow" charset="0"/>
              <a:ea typeface="Arial Narrow" charset="0"/>
              <a:cs typeface="Arial Narrow" charset="0"/>
            </a:rPr>
            <a:t>p=0.00	ES=0.624</a:t>
          </a:r>
        </a:p>
      </cdr:txBody>
    </cdr:sp>
  </cdr:relSizeAnchor>
  <cdr:relSizeAnchor xmlns:cdr="http://schemas.openxmlformats.org/drawingml/2006/chartDrawing">
    <cdr:from>
      <cdr:x>0.01138</cdr:x>
      <cdr:y>0.47766</cdr:y>
    </cdr:from>
    <cdr:to>
      <cdr:x>0.24893</cdr:x>
      <cdr:y>0.57045</cdr:y>
    </cdr:to>
    <cdr:sp macro="" textlink="">
      <cdr:nvSpPr>
        <cdr:cNvPr id="8" name="TextBox 7"/>
        <cdr:cNvSpPr txBox="1"/>
      </cdr:nvSpPr>
      <cdr:spPr>
        <a:xfrm xmlns:a="http://schemas.openxmlformats.org/drawingml/2006/main">
          <a:off x="101600" y="3530600"/>
          <a:ext cx="21209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a:latin typeface="Arial Narrow" charset="0"/>
              <a:ea typeface="Arial Narrow" charset="0"/>
              <a:cs typeface="Arial Narrow" charset="0"/>
            </a:rPr>
            <a:t>p=0.00	ES=0.421</a:t>
          </a:r>
        </a:p>
      </cdr:txBody>
    </cdr:sp>
  </cdr:relSizeAnchor>
  <cdr:relSizeAnchor xmlns:cdr="http://schemas.openxmlformats.org/drawingml/2006/chartDrawing">
    <cdr:from>
      <cdr:x>0.00853</cdr:x>
      <cdr:y>0.64433</cdr:y>
    </cdr:from>
    <cdr:to>
      <cdr:x>0.25036</cdr:x>
      <cdr:y>0.7543</cdr:y>
    </cdr:to>
    <cdr:sp macro="" textlink="">
      <cdr:nvSpPr>
        <cdr:cNvPr id="14" name="TextBox 13"/>
        <cdr:cNvSpPr txBox="1"/>
      </cdr:nvSpPr>
      <cdr:spPr>
        <a:xfrm xmlns:a="http://schemas.openxmlformats.org/drawingml/2006/main">
          <a:off x="76200" y="4762500"/>
          <a:ext cx="2159000" cy="812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a:latin typeface="Arial Narrow" charset="0"/>
              <a:ea typeface="Arial Narrow" charset="0"/>
              <a:cs typeface="Arial Narrow" charset="0"/>
            </a:rPr>
            <a:t>p=0.00	ES=0.296</a:t>
          </a:r>
        </a:p>
      </cdr:txBody>
    </cdr:sp>
  </cdr:relSizeAnchor>
  <cdr:relSizeAnchor xmlns:cdr="http://schemas.openxmlformats.org/drawingml/2006/chartDrawing">
    <cdr:from>
      <cdr:x>0.0128</cdr:x>
      <cdr:y>0.83162</cdr:y>
    </cdr:from>
    <cdr:to>
      <cdr:x>0.24893</cdr:x>
      <cdr:y>0.97423</cdr:y>
    </cdr:to>
    <cdr:sp macro="" textlink="">
      <cdr:nvSpPr>
        <cdr:cNvPr id="15" name="TextBox 14"/>
        <cdr:cNvSpPr txBox="1"/>
      </cdr:nvSpPr>
      <cdr:spPr>
        <a:xfrm xmlns:a="http://schemas.openxmlformats.org/drawingml/2006/main">
          <a:off x="114300" y="6146800"/>
          <a:ext cx="2108200" cy="10541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a:latin typeface="Arial Narrow" charset="0"/>
              <a:ea typeface="Arial Narrow" charset="0"/>
              <a:cs typeface="Arial Narrow" charset="0"/>
            </a:rPr>
            <a:t>p=0.00	ES=0.523</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C8CF3F-3E1E-4CC7-A5C5-C64E809B8A65}" type="datetimeFigureOut">
              <a:rPr lang="en-US" smtClean="0"/>
              <a:pPr/>
              <a:t>6/8/16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B42A64-8507-48DA-9E69-75B7B68A0122}" type="slidenum">
              <a:rPr lang="en-US" smtClean="0"/>
              <a:pPr/>
              <a:t>‹#›</a:t>
            </a:fld>
            <a:endParaRPr lang="en-US"/>
          </a:p>
        </p:txBody>
      </p:sp>
    </p:spTree>
    <p:extLst>
      <p:ext uri="{BB962C8B-B14F-4D97-AF65-F5344CB8AC3E}">
        <p14:creationId xmlns:p14="http://schemas.microsoft.com/office/powerpoint/2010/main" val="242857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a:t>
            </a:r>
            <a:r>
              <a:rPr lang="en-US" baseline="0" dirty="0" smtClean="0"/>
              <a:t> I’m MAW, founder and principal investigator of the </a:t>
            </a:r>
            <a:r>
              <a:rPr lang="en-US" baseline="0" dirty="0" err="1" smtClean="0"/>
              <a:t>Tspcy</a:t>
            </a:r>
            <a:r>
              <a:rPr lang="en-US" baseline="0" smtClean="0"/>
              <a:t> in Learning and Teaching in Higher Education Project, know by its acronym, TILT Higher Ed.  </a:t>
            </a:r>
            <a:endParaRPr lang="en-US" smtClean="0"/>
          </a:p>
          <a:p>
            <a:endParaRPr lang="en-US" baseline="0" smtClean="0"/>
          </a:p>
          <a:p>
            <a:r>
              <a:rPr lang="en-US" baseline="0" smtClean="0"/>
              <a:t>Recently, our research identified transparent assgt design as a simple, replicable teaching intervention that significantly benefits students’ learning – with even larger benefits for underserved college students students (1</a:t>
            </a:r>
            <a:r>
              <a:rPr lang="en-US" baseline="30000" smtClean="0"/>
              <a:t>st</a:t>
            </a:r>
            <a:r>
              <a:rPr lang="en-US" baseline="0" smtClean="0"/>
              <a:t> gen </a:t>
            </a:r>
            <a:r>
              <a:rPr lang="en-US" baseline="0" err="1" smtClean="0"/>
              <a:t>studts</a:t>
            </a:r>
            <a:r>
              <a:rPr lang="en-US" baseline="0" smtClean="0"/>
              <a:t> – first in their family to attend college, </a:t>
            </a:r>
            <a:r>
              <a:rPr lang="en-US" baseline="0" err="1" smtClean="0"/>
              <a:t>ethnclly</a:t>
            </a:r>
            <a:r>
              <a:rPr lang="en-US" baseline="0" smtClean="0"/>
              <a:t> </a:t>
            </a:r>
            <a:r>
              <a:rPr lang="en-US" baseline="0" err="1" smtClean="0"/>
              <a:t>underrep</a:t>
            </a:r>
            <a:r>
              <a:rPr lang="en-US" baseline="0" smtClean="0"/>
              <a:t> </a:t>
            </a:r>
            <a:r>
              <a:rPr lang="en-US" baseline="0" err="1" smtClean="0"/>
              <a:t>studts</a:t>
            </a:r>
            <a:r>
              <a:rPr lang="en-US" baseline="0" smtClean="0"/>
              <a:t>, and students of low-SES).  </a:t>
            </a:r>
          </a:p>
          <a:p>
            <a:endParaRPr lang="en-US" baseline="0" smtClean="0"/>
          </a:p>
          <a:p>
            <a:r>
              <a:rPr lang="en-US" baseline="0" smtClean="0"/>
              <a:t>So our findings have identified a teaching intervention that provides more equitable opportunities for </a:t>
            </a:r>
            <a:r>
              <a:rPr lang="en-US" b="1" i="1" baseline="0" smtClean="0"/>
              <a:t>all </a:t>
            </a:r>
            <a:r>
              <a:rPr lang="en-US" baseline="0" smtClean="0"/>
              <a:t>college students to succeed. This is especially important now that underserved students (1</a:t>
            </a:r>
            <a:r>
              <a:rPr lang="en-US" baseline="30000" smtClean="0"/>
              <a:t>st</a:t>
            </a:r>
            <a:r>
              <a:rPr lang="en-US" baseline="0" smtClean="0"/>
              <a:t> gen </a:t>
            </a:r>
            <a:r>
              <a:rPr lang="en-US" baseline="0" err="1" smtClean="0"/>
              <a:t>studts</a:t>
            </a:r>
            <a:r>
              <a:rPr lang="en-US" baseline="0" smtClean="0"/>
              <a:t>, </a:t>
            </a:r>
            <a:r>
              <a:rPr lang="en-US" baseline="0" err="1" smtClean="0"/>
              <a:t>ethnclly</a:t>
            </a:r>
            <a:r>
              <a:rPr lang="en-US" baseline="0" smtClean="0"/>
              <a:t> </a:t>
            </a:r>
            <a:r>
              <a:rPr lang="en-US" baseline="0" err="1" smtClean="0"/>
              <a:t>underrep</a:t>
            </a:r>
            <a:r>
              <a:rPr lang="en-US" baseline="0" smtClean="0"/>
              <a:t> </a:t>
            </a:r>
            <a:r>
              <a:rPr lang="en-US" baseline="0" err="1" smtClean="0"/>
              <a:t>studts</a:t>
            </a:r>
            <a:r>
              <a:rPr lang="en-US" baseline="0" smtClean="0"/>
              <a:t>, and students of low-SES) comprise the new incoming majority of college students in the United States.</a:t>
            </a:r>
          </a:p>
          <a:p>
            <a:endParaRPr lang="en-US" baseline="0" smtClean="0"/>
          </a:p>
          <a:p>
            <a:r>
              <a:rPr lang="en-US" baseline="0" smtClean="0"/>
              <a:t>I want to acknowledge the members of our research team who contributed to those findings, along with our partner schools.</a:t>
            </a:r>
          </a:p>
          <a:p>
            <a:endParaRPr lang="en-US" baseline="0" smtClean="0"/>
          </a:p>
        </p:txBody>
      </p:sp>
      <p:sp>
        <p:nvSpPr>
          <p:cNvPr id="4" name="Slide Number Placeholder 3"/>
          <p:cNvSpPr>
            <a:spLocks noGrp="1"/>
          </p:cNvSpPr>
          <p:nvPr>
            <p:ph type="sldNum" sz="quarter" idx="10"/>
          </p:nvPr>
        </p:nvSpPr>
        <p:spPr/>
        <p:txBody>
          <a:bodyPr/>
          <a:lstStyle/>
          <a:p>
            <a:fld id="{0C5E38E0-CA94-6E48-B654-EA685119F4BA}" type="slidenum">
              <a:rPr lang="en-US" smtClean="0"/>
              <a:pPr/>
              <a:t>1</a:t>
            </a:fld>
            <a:endParaRPr lang="en-US"/>
          </a:p>
        </p:txBody>
      </p:sp>
    </p:spTree>
    <p:extLst>
      <p:ext uri="{BB962C8B-B14F-4D97-AF65-F5344CB8AC3E}">
        <p14:creationId xmlns:p14="http://schemas.microsoft.com/office/powerpoint/2010/main" val="2143797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For example, ethnically underrepresented (African-American) first-year college students who completed an exercise that aimed to increase their feelings of social belonging earned higher GPAs in the next three years, reduced the racial achievement gap, reduced their feelings of self-doubt, increased their confidence and were more likely to be in the top 25% of their college class </a:t>
            </a:r>
            <a:r>
              <a:rPr lang="en-US" sz="1200" b="1" kern="1200" smtClean="0">
                <a:solidFill>
                  <a:schemeClr val="tx1"/>
                </a:solidFill>
                <a:effectLst/>
                <a:latin typeface="+mn-lt"/>
                <a:ea typeface="+mn-ea"/>
                <a:cs typeface="+mn-cs"/>
              </a:rPr>
              <a:t>(</a:t>
            </a:r>
            <a:r>
              <a:rPr lang="en-US" sz="1200" b="1" kern="1200" smtClean="0">
                <a:solidFill>
                  <a:srgbClr val="C00000"/>
                </a:solidFill>
                <a:effectLst/>
                <a:latin typeface="+mn-lt"/>
                <a:ea typeface="+mn-ea"/>
                <a:cs typeface="+mn-cs"/>
              </a:rPr>
              <a:t>Walton </a:t>
            </a:r>
            <a:r>
              <a:rPr lang="en-US" sz="1200" b="1" kern="1200" smtClean="0">
                <a:solidFill>
                  <a:schemeClr val="tx1"/>
                </a:solidFill>
                <a:effectLst/>
                <a:latin typeface="+mn-lt"/>
                <a:ea typeface="+mn-ea"/>
                <a:cs typeface="+mn-cs"/>
              </a:rPr>
              <a:t>Walton, Gregory M., and Geoffrey L. Cohen. 2011</a:t>
            </a:r>
            <a:r>
              <a:rPr lang="en-US" sz="1200" kern="1200" smtClean="0">
                <a:solidFill>
                  <a:schemeClr val="tx1"/>
                </a:solidFill>
                <a:effectLst/>
                <a:latin typeface="+mn-lt"/>
                <a:ea typeface="+mn-ea"/>
                <a:cs typeface="+mn-cs"/>
              </a:rPr>
              <a:t>. “A Brief Social-Belonging Intervention Improves Academic and Health Outcomes of Minority Students.” </a:t>
            </a:r>
            <a:r>
              <a:rPr lang="en-US" sz="1200" i="1" kern="1200" smtClean="0">
                <a:solidFill>
                  <a:schemeClr val="tx1"/>
                </a:solidFill>
                <a:effectLst/>
                <a:latin typeface="+mn-lt"/>
                <a:ea typeface="+mn-ea"/>
                <a:cs typeface="+mn-cs"/>
              </a:rPr>
              <a:t>Science 331 (6023): </a:t>
            </a:r>
            <a:r>
              <a:rPr lang="en-US" sz="1200" kern="1200" smtClean="0">
                <a:solidFill>
                  <a:schemeClr val="tx1"/>
                </a:solidFill>
                <a:effectLst/>
                <a:latin typeface="+mn-lt"/>
                <a:ea typeface="+mn-ea"/>
                <a:cs typeface="+mn-cs"/>
              </a:rPr>
              <a:t>pp. 1447-1451.</a:t>
            </a:r>
          </a:p>
          <a:p>
            <a:r>
              <a:rPr lang="en-US" sz="1200" b="1" kern="1200" smtClean="0">
                <a:solidFill>
                  <a:srgbClr val="C00000"/>
                </a:solidFill>
                <a:effectLst/>
                <a:latin typeface="+mn-lt"/>
                <a:ea typeface="+mn-ea"/>
                <a:cs typeface="+mn-cs"/>
              </a:rPr>
              <a:t>). </a:t>
            </a:r>
            <a:r>
              <a:rPr lang="en-US" sz="1200" kern="1200" smtClean="0">
                <a:solidFill>
                  <a:schemeClr val="tx1"/>
                </a:solidFill>
                <a:effectLst/>
                <a:latin typeface="+mn-lt"/>
                <a:ea typeface="+mn-ea"/>
                <a:cs typeface="+mn-cs"/>
              </a:rPr>
              <a:t>In addition, struggling college students increased their test scores after endorsing the belief that intelligence is not fixed but rather malleable. One year later, these students were 80% less likely to drop out of college, and their GPAs continued increasing (</a:t>
            </a:r>
            <a:r>
              <a:rPr lang="en-US" sz="1200" b="1" kern="1200" smtClean="0">
                <a:solidFill>
                  <a:schemeClr val="tx1"/>
                </a:solidFill>
                <a:effectLst/>
                <a:latin typeface="+mn-lt"/>
                <a:ea typeface="+mn-ea"/>
                <a:cs typeface="+mn-cs"/>
              </a:rPr>
              <a:t>Aronson, J., C. Fried, and C. Good. </a:t>
            </a:r>
            <a:r>
              <a:rPr lang="en-US" sz="1200" kern="1200" smtClean="0">
                <a:solidFill>
                  <a:schemeClr val="tx1"/>
                </a:solidFill>
                <a:effectLst/>
                <a:latin typeface="+mn-lt"/>
                <a:ea typeface="+mn-ea"/>
                <a:cs typeface="+mn-cs"/>
              </a:rPr>
              <a:t>2002. “Reducing the Effects of Stereotype Threat on African American College Students by Shaping Theories of Intelligence.” </a:t>
            </a:r>
            <a:r>
              <a:rPr lang="en-US" sz="1200" i="1" kern="1200" smtClean="0">
                <a:solidFill>
                  <a:schemeClr val="tx1"/>
                </a:solidFill>
                <a:effectLst/>
                <a:latin typeface="+mn-lt"/>
                <a:ea typeface="+mn-ea"/>
                <a:cs typeface="+mn-cs"/>
              </a:rPr>
              <a:t>Journal of Experimental Social Psychology</a:t>
            </a:r>
            <a:r>
              <a:rPr lang="en-US" sz="1200" kern="1200" smtClean="0">
                <a:solidFill>
                  <a:schemeClr val="tx1"/>
                </a:solidFill>
                <a:effectLst/>
                <a:latin typeface="+mn-lt"/>
                <a:ea typeface="+mn-ea"/>
                <a:cs typeface="+mn-cs"/>
              </a:rPr>
              <a:t> 38: 113–125.</a:t>
            </a:r>
            <a:r>
              <a:rPr lang="en-US" sz="1200" b="1" kern="120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For both white and African American first-year college students, sense of belonging can indirectly increase students’ persistence behaviors </a:t>
            </a:r>
            <a:r>
              <a:rPr lang="en-US" sz="1200" b="1" kern="1200" smtClean="0">
                <a:solidFill>
                  <a:schemeClr val="tx1"/>
                </a:solidFill>
                <a:effectLst/>
                <a:latin typeface="+mn-lt"/>
                <a:ea typeface="+mn-ea"/>
                <a:cs typeface="+mn-cs"/>
              </a:rPr>
              <a:t>(Hausmann, Leslie R. M., Feifei Ye, Janet Ward Schofield and Rochelle L Woods. 2009</a:t>
            </a:r>
            <a:r>
              <a:rPr lang="en-US" sz="1200" kern="1200" smtClean="0">
                <a:solidFill>
                  <a:schemeClr val="tx1"/>
                </a:solidFill>
                <a:effectLst/>
                <a:latin typeface="+mn-lt"/>
                <a:ea typeface="+mn-ea"/>
                <a:cs typeface="+mn-cs"/>
              </a:rPr>
              <a:t>. “Sense of Belonging and Persistence in White and African American First-Year Students. Research in Higher Education 50, 7: 649-669.</a:t>
            </a:r>
            <a:r>
              <a:rPr lang="en-US" sz="1200" b="1" kern="1200" smtClean="0">
                <a:solidFill>
                  <a:schemeClr val="tx1"/>
                </a:solidFill>
                <a:effectLst/>
                <a:latin typeface="+mn-lt"/>
                <a:ea typeface="+mn-ea"/>
                <a:cs typeface="+mn-cs"/>
              </a:rPr>
              <a:t>). Hart Research Associates. 2015. </a:t>
            </a:r>
            <a:r>
              <a:rPr lang="en-US" sz="1200" b="1" i="1" kern="1200" smtClean="0">
                <a:solidFill>
                  <a:schemeClr val="tx1"/>
                </a:solidFill>
                <a:effectLst/>
                <a:latin typeface="+mn-lt"/>
                <a:ea typeface="+mn-ea"/>
                <a:cs typeface="+mn-cs"/>
              </a:rPr>
              <a:t>Falling Short</a:t>
            </a:r>
            <a:r>
              <a:rPr lang="en-US" sz="1200" i="1" kern="1200" smtClean="0">
                <a:solidFill>
                  <a:schemeClr val="tx1"/>
                </a:solidFill>
                <a:effectLst/>
                <a:latin typeface="+mn-lt"/>
                <a:ea typeface="+mn-ea"/>
                <a:cs typeface="+mn-cs"/>
              </a:rPr>
              <a:t>? College Learning and Career Success</a:t>
            </a:r>
            <a:r>
              <a:rPr lang="en-US" sz="1200" kern="1200" smtClean="0">
                <a:solidFill>
                  <a:schemeClr val="tx1"/>
                </a:solidFill>
                <a:effectLst/>
                <a:latin typeface="+mn-lt"/>
                <a:ea typeface="+mn-ea"/>
                <a:cs typeface="+mn-cs"/>
              </a:rPr>
              <a:t>. Washington, DC: AAC&amp;U.</a:t>
            </a:r>
          </a:p>
          <a:p>
            <a:r>
              <a:rPr lang="en-US" sz="1200" kern="1200" smtClean="0">
                <a:solidFill>
                  <a:schemeClr val="tx1"/>
                </a:solidFill>
                <a:effectLst/>
                <a:latin typeface="+mn-lt"/>
                <a:ea typeface="+mn-ea"/>
                <a:cs typeface="+mn-cs"/>
              </a:rPr>
              <a:t>____ ____. 2013. </a:t>
            </a:r>
            <a:r>
              <a:rPr lang="en-US" sz="1200" b="1" i="1" kern="1200" smtClean="0">
                <a:solidFill>
                  <a:schemeClr val="tx1"/>
                </a:solidFill>
                <a:effectLst/>
                <a:latin typeface="+mn-lt"/>
                <a:ea typeface="+mn-ea"/>
                <a:cs typeface="+mn-cs"/>
              </a:rPr>
              <a:t>It Takes More than a Major</a:t>
            </a:r>
            <a:r>
              <a:rPr lang="en-US" sz="1200" i="1" kern="1200" smtClean="0">
                <a:solidFill>
                  <a:schemeClr val="tx1"/>
                </a:solidFill>
                <a:effectLst/>
                <a:latin typeface="+mn-lt"/>
                <a:ea typeface="+mn-ea"/>
                <a:cs typeface="+mn-cs"/>
              </a:rPr>
              <a:t>: Employer Priorities for College Learning and Student Success</a:t>
            </a:r>
            <a:r>
              <a:rPr lang="en-US" sz="1200" kern="1200" smtClean="0">
                <a:solidFill>
                  <a:schemeClr val="tx1"/>
                </a:solidFill>
                <a:effectLst/>
                <a:latin typeface="+mn-lt"/>
                <a:ea typeface="+mn-ea"/>
                <a:cs typeface="+mn-cs"/>
              </a:rPr>
              <a:t>. Washington, DC: AAC&amp;U.</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smtClean="0"/>
          </a:p>
          <a:p>
            <a:endParaRPr lang="en-US"/>
          </a:p>
        </p:txBody>
      </p:sp>
      <p:sp>
        <p:nvSpPr>
          <p:cNvPr id="4" name="Slide Number Placeholder 3"/>
          <p:cNvSpPr>
            <a:spLocks noGrp="1"/>
          </p:cNvSpPr>
          <p:nvPr>
            <p:ph type="sldNum" sz="quarter" idx="10"/>
          </p:nvPr>
        </p:nvSpPr>
        <p:spPr/>
        <p:txBody>
          <a:bodyPr/>
          <a:lstStyle/>
          <a:p>
            <a:fld id="{C2B42A64-8507-48DA-9E69-75B7B68A0122}" type="slidenum">
              <a:rPr lang="en-US" smtClean="0"/>
              <a:pPr/>
              <a:t>12</a:t>
            </a:fld>
            <a:endParaRPr lang="en-US"/>
          </a:p>
        </p:txBody>
      </p:sp>
    </p:spTree>
    <p:extLst>
      <p:ext uri="{BB962C8B-B14F-4D97-AF65-F5344CB8AC3E}">
        <p14:creationId xmlns:p14="http://schemas.microsoft.com/office/powerpoint/2010/main" val="336819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For example, ethnically underrepresented (African-American) first-year college students who completed an exercise that aimed to increase their feelings of social belonging earned higher GPAs in the next three years, reduced the racial achievement gap, reduced their feelings of self-doubt, increased their confidence and were more likely to be in the top 25% of their college class </a:t>
            </a:r>
            <a:r>
              <a:rPr lang="en-US" sz="1200" b="1" kern="1200" smtClean="0">
                <a:solidFill>
                  <a:schemeClr val="tx1"/>
                </a:solidFill>
                <a:effectLst/>
                <a:latin typeface="+mn-lt"/>
                <a:ea typeface="+mn-ea"/>
                <a:cs typeface="+mn-cs"/>
              </a:rPr>
              <a:t>(</a:t>
            </a:r>
            <a:r>
              <a:rPr lang="en-US" sz="1200" b="1" kern="1200" smtClean="0">
                <a:solidFill>
                  <a:srgbClr val="C00000"/>
                </a:solidFill>
                <a:effectLst/>
                <a:latin typeface="+mn-lt"/>
                <a:ea typeface="+mn-ea"/>
                <a:cs typeface="+mn-cs"/>
              </a:rPr>
              <a:t>Walton </a:t>
            </a:r>
            <a:r>
              <a:rPr lang="en-US" sz="1200" b="1" kern="1200" smtClean="0">
                <a:solidFill>
                  <a:schemeClr val="tx1"/>
                </a:solidFill>
                <a:effectLst/>
                <a:latin typeface="+mn-lt"/>
                <a:ea typeface="+mn-ea"/>
                <a:cs typeface="+mn-cs"/>
              </a:rPr>
              <a:t>Walton, Gregory M., and Geoffrey L. Cohen. 2011</a:t>
            </a:r>
            <a:r>
              <a:rPr lang="en-US" sz="1200" kern="1200" smtClean="0">
                <a:solidFill>
                  <a:schemeClr val="tx1"/>
                </a:solidFill>
                <a:effectLst/>
                <a:latin typeface="+mn-lt"/>
                <a:ea typeface="+mn-ea"/>
                <a:cs typeface="+mn-cs"/>
              </a:rPr>
              <a:t>. “A Brief Social-Belonging Intervention Improves Academic and Health Outcomes of Minority Students.” </a:t>
            </a:r>
            <a:r>
              <a:rPr lang="en-US" sz="1200" i="1" kern="1200" smtClean="0">
                <a:solidFill>
                  <a:schemeClr val="tx1"/>
                </a:solidFill>
                <a:effectLst/>
                <a:latin typeface="+mn-lt"/>
                <a:ea typeface="+mn-ea"/>
                <a:cs typeface="+mn-cs"/>
              </a:rPr>
              <a:t>Science 331 (6023): </a:t>
            </a:r>
            <a:r>
              <a:rPr lang="en-US" sz="1200" kern="1200" smtClean="0">
                <a:solidFill>
                  <a:schemeClr val="tx1"/>
                </a:solidFill>
                <a:effectLst/>
                <a:latin typeface="+mn-lt"/>
                <a:ea typeface="+mn-ea"/>
                <a:cs typeface="+mn-cs"/>
              </a:rPr>
              <a:t>pp. 1447-1451.</a:t>
            </a:r>
          </a:p>
          <a:p>
            <a:r>
              <a:rPr lang="en-US" sz="1200" b="1" kern="1200" smtClean="0">
                <a:solidFill>
                  <a:srgbClr val="C00000"/>
                </a:solidFill>
                <a:effectLst/>
                <a:latin typeface="+mn-lt"/>
                <a:ea typeface="+mn-ea"/>
                <a:cs typeface="+mn-cs"/>
              </a:rPr>
              <a:t>). </a:t>
            </a:r>
            <a:r>
              <a:rPr lang="en-US" sz="1200" kern="1200" smtClean="0">
                <a:solidFill>
                  <a:schemeClr val="tx1"/>
                </a:solidFill>
                <a:effectLst/>
                <a:latin typeface="+mn-lt"/>
                <a:ea typeface="+mn-ea"/>
                <a:cs typeface="+mn-cs"/>
              </a:rPr>
              <a:t>In addition, struggling college students increased their test scores after endorsing the belief that intelligence is not fixed but rather malleable. One year later, these students were 80% less likely to drop out of college, and their GPAs continued increasing (</a:t>
            </a:r>
            <a:r>
              <a:rPr lang="en-US" sz="1200" b="1" kern="1200" smtClean="0">
                <a:solidFill>
                  <a:schemeClr val="tx1"/>
                </a:solidFill>
                <a:effectLst/>
                <a:latin typeface="+mn-lt"/>
                <a:ea typeface="+mn-ea"/>
                <a:cs typeface="+mn-cs"/>
              </a:rPr>
              <a:t>Aronson, J., C. Fried, and C. Good. </a:t>
            </a:r>
            <a:r>
              <a:rPr lang="en-US" sz="1200" kern="1200" smtClean="0">
                <a:solidFill>
                  <a:schemeClr val="tx1"/>
                </a:solidFill>
                <a:effectLst/>
                <a:latin typeface="+mn-lt"/>
                <a:ea typeface="+mn-ea"/>
                <a:cs typeface="+mn-cs"/>
              </a:rPr>
              <a:t>2002. “Reducing the Effects of Stereotype Threat on African American College Students by Shaping Theories of Intelligence.” </a:t>
            </a:r>
            <a:r>
              <a:rPr lang="en-US" sz="1200" i="1" kern="1200" smtClean="0">
                <a:solidFill>
                  <a:schemeClr val="tx1"/>
                </a:solidFill>
                <a:effectLst/>
                <a:latin typeface="+mn-lt"/>
                <a:ea typeface="+mn-ea"/>
                <a:cs typeface="+mn-cs"/>
              </a:rPr>
              <a:t>Journal of Experimental Social Psychology</a:t>
            </a:r>
            <a:r>
              <a:rPr lang="en-US" sz="1200" kern="1200" smtClean="0">
                <a:solidFill>
                  <a:schemeClr val="tx1"/>
                </a:solidFill>
                <a:effectLst/>
                <a:latin typeface="+mn-lt"/>
                <a:ea typeface="+mn-ea"/>
                <a:cs typeface="+mn-cs"/>
              </a:rPr>
              <a:t> 38: 113–125.</a:t>
            </a:r>
            <a:r>
              <a:rPr lang="en-US" sz="1200" b="1" kern="120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For both white and African American first-year college students, sense of belonging can indirectly increase students’ persistence behaviors </a:t>
            </a:r>
            <a:r>
              <a:rPr lang="en-US" sz="1200" b="1" kern="1200" smtClean="0">
                <a:solidFill>
                  <a:schemeClr val="tx1"/>
                </a:solidFill>
                <a:effectLst/>
                <a:latin typeface="+mn-lt"/>
                <a:ea typeface="+mn-ea"/>
                <a:cs typeface="+mn-cs"/>
              </a:rPr>
              <a:t>(Hausmann, Leslie R. M., Feifei Ye, Janet Ward Schofield and Rochelle L Woods. 2009</a:t>
            </a:r>
            <a:r>
              <a:rPr lang="en-US" sz="1200" kern="1200" smtClean="0">
                <a:solidFill>
                  <a:schemeClr val="tx1"/>
                </a:solidFill>
                <a:effectLst/>
                <a:latin typeface="+mn-lt"/>
                <a:ea typeface="+mn-ea"/>
                <a:cs typeface="+mn-cs"/>
              </a:rPr>
              <a:t>. “Sense of Belonging and Persistence in White and African American First-Year Students. Research in Higher Education 50, 7: 649-669.</a:t>
            </a:r>
            <a:r>
              <a:rPr lang="en-US" sz="1200" b="1" kern="1200" smtClean="0">
                <a:solidFill>
                  <a:schemeClr val="tx1"/>
                </a:solidFill>
                <a:effectLst/>
                <a:latin typeface="+mn-lt"/>
                <a:ea typeface="+mn-ea"/>
                <a:cs typeface="+mn-cs"/>
              </a:rPr>
              <a:t>). Hart Research Associates. 2015. </a:t>
            </a:r>
            <a:r>
              <a:rPr lang="en-US" sz="1200" b="1" i="1" kern="1200" smtClean="0">
                <a:solidFill>
                  <a:schemeClr val="tx1"/>
                </a:solidFill>
                <a:effectLst/>
                <a:latin typeface="+mn-lt"/>
                <a:ea typeface="+mn-ea"/>
                <a:cs typeface="+mn-cs"/>
              </a:rPr>
              <a:t>Falling Short</a:t>
            </a:r>
            <a:r>
              <a:rPr lang="en-US" sz="1200" i="1" kern="1200" smtClean="0">
                <a:solidFill>
                  <a:schemeClr val="tx1"/>
                </a:solidFill>
                <a:effectLst/>
                <a:latin typeface="+mn-lt"/>
                <a:ea typeface="+mn-ea"/>
                <a:cs typeface="+mn-cs"/>
              </a:rPr>
              <a:t>? College Learning and Career Success</a:t>
            </a:r>
            <a:r>
              <a:rPr lang="en-US" sz="1200" kern="1200" smtClean="0">
                <a:solidFill>
                  <a:schemeClr val="tx1"/>
                </a:solidFill>
                <a:effectLst/>
                <a:latin typeface="+mn-lt"/>
                <a:ea typeface="+mn-ea"/>
                <a:cs typeface="+mn-cs"/>
              </a:rPr>
              <a:t>. Washington, DC: AAC&amp;U.</a:t>
            </a:r>
          </a:p>
          <a:p>
            <a:r>
              <a:rPr lang="en-US" sz="1200" kern="1200" smtClean="0">
                <a:solidFill>
                  <a:schemeClr val="tx1"/>
                </a:solidFill>
                <a:effectLst/>
                <a:latin typeface="+mn-lt"/>
                <a:ea typeface="+mn-ea"/>
                <a:cs typeface="+mn-cs"/>
              </a:rPr>
              <a:t>____ ____. 2013. </a:t>
            </a:r>
            <a:r>
              <a:rPr lang="en-US" sz="1200" b="1" i="1" kern="1200" smtClean="0">
                <a:solidFill>
                  <a:schemeClr val="tx1"/>
                </a:solidFill>
                <a:effectLst/>
                <a:latin typeface="+mn-lt"/>
                <a:ea typeface="+mn-ea"/>
                <a:cs typeface="+mn-cs"/>
              </a:rPr>
              <a:t>It Takes More than a Major</a:t>
            </a:r>
            <a:r>
              <a:rPr lang="en-US" sz="1200" i="1" kern="1200" smtClean="0">
                <a:solidFill>
                  <a:schemeClr val="tx1"/>
                </a:solidFill>
                <a:effectLst/>
                <a:latin typeface="+mn-lt"/>
                <a:ea typeface="+mn-ea"/>
                <a:cs typeface="+mn-cs"/>
              </a:rPr>
              <a:t>: Employer Priorities for College Learning and Student Success</a:t>
            </a:r>
            <a:r>
              <a:rPr lang="en-US" sz="1200" kern="1200" smtClean="0">
                <a:solidFill>
                  <a:schemeClr val="tx1"/>
                </a:solidFill>
                <a:effectLst/>
                <a:latin typeface="+mn-lt"/>
                <a:ea typeface="+mn-ea"/>
                <a:cs typeface="+mn-cs"/>
              </a:rPr>
              <a:t>. Washington, DC: AAC&amp;U.</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a:p>
        </p:txBody>
      </p:sp>
      <p:sp>
        <p:nvSpPr>
          <p:cNvPr id="4" name="Slide Number Placeholder 3"/>
          <p:cNvSpPr>
            <a:spLocks noGrp="1"/>
          </p:cNvSpPr>
          <p:nvPr>
            <p:ph type="sldNum" sz="quarter" idx="10"/>
          </p:nvPr>
        </p:nvSpPr>
        <p:spPr/>
        <p:txBody>
          <a:bodyPr/>
          <a:lstStyle/>
          <a:p>
            <a:fld id="{9240AFA3-C9ED-4428-ADAF-69CA01ED9747}" type="slidenum">
              <a:rPr lang="en-US" smtClean="0"/>
              <a:pPr/>
              <a:t>14</a:t>
            </a:fld>
            <a:endParaRPr lang="en-US"/>
          </a:p>
        </p:txBody>
      </p:sp>
    </p:spTree>
    <p:extLst>
      <p:ext uri="{BB962C8B-B14F-4D97-AF65-F5344CB8AC3E}">
        <p14:creationId xmlns:p14="http://schemas.microsoft.com/office/powerpoint/2010/main" val="1438453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Mary-Ann</a:t>
            </a: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Franklin Gothic Book" charset="0"/>
                <a:ea typeface="MS PGothic" charset="0"/>
                <a:cs typeface="MS PGothic" charset="0"/>
              </a:defRPr>
            </a:lvl1pPr>
            <a:lvl2pPr marL="742950" indent="-285750" eaLnBrk="0" hangingPunct="0">
              <a:defRPr sz="2400">
                <a:solidFill>
                  <a:schemeClr val="tx1"/>
                </a:solidFill>
                <a:latin typeface="Franklin Gothic Book" charset="0"/>
                <a:ea typeface="MS PGothic" charset="0"/>
                <a:cs typeface="MS PGothic" charset="0"/>
              </a:defRPr>
            </a:lvl2pPr>
            <a:lvl3pPr marL="1143000" indent="-228600" eaLnBrk="0" hangingPunct="0">
              <a:defRPr sz="2400">
                <a:solidFill>
                  <a:schemeClr val="tx1"/>
                </a:solidFill>
                <a:latin typeface="Franklin Gothic Book" charset="0"/>
                <a:ea typeface="MS PGothic" charset="0"/>
                <a:cs typeface="MS PGothic" charset="0"/>
              </a:defRPr>
            </a:lvl3pPr>
            <a:lvl4pPr marL="1600200" indent="-228600" eaLnBrk="0" hangingPunct="0">
              <a:defRPr sz="2400">
                <a:solidFill>
                  <a:schemeClr val="tx1"/>
                </a:solidFill>
                <a:latin typeface="Franklin Gothic Book" charset="0"/>
                <a:ea typeface="MS PGothic" charset="0"/>
                <a:cs typeface="MS PGothic" charset="0"/>
              </a:defRPr>
            </a:lvl4pPr>
            <a:lvl5pPr marL="2057400" indent="-228600" eaLnBrk="0" hangingPunct="0">
              <a:defRPr sz="2400">
                <a:solidFill>
                  <a:schemeClr val="tx1"/>
                </a:solidFill>
                <a:latin typeface="Franklin Gothic Book"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anklin Gothic Book"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anklin Gothic Book"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anklin Gothic Book"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anklin Gothic Book" charset="0"/>
                <a:ea typeface="MS PGothic" charset="0"/>
                <a:cs typeface="MS PGothic" charset="0"/>
              </a:defRPr>
            </a:lvl9pPr>
          </a:lstStyle>
          <a:p>
            <a:pPr eaLnBrk="1" hangingPunct="1"/>
            <a:fld id="{8606582B-BACA-E642-AD09-1F50374277DD}" type="slidenum">
              <a:rPr lang="en-US" sz="1200">
                <a:latin typeface="Calibri" charset="0"/>
                <a:cs typeface="Arial" charset="0"/>
              </a:rPr>
              <a:pPr eaLnBrk="1" hangingPunct="1"/>
              <a:t>17</a:t>
            </a:fld>
            <a:endParaRPr lang="en-US" sz="1200">
              <a:latin typeface="Calibri" charset="0"/>
              <a:cs typeface="Arial" charset="0"/>
            </a:endParaRPr>
          </a:p>
        </p:txBody>
      </p:sp>
    </p:spTree>
    <p:extLst>
      <p:ext uri="{BB962C8B-B14F-4D97-AF65-F5344CB8AC3E}">
        <p14:creationId xmlns:p14="http://schemas.microsoft.com/office/powerpoint/2010/main" val="633660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E38E0-CA94-6E48-B654-EA685119F4BA}" type="slidenum">
              <a:rPr lang="en-US" smtClean="0"/>
              <a:pPr/>
              <a:t>18</a:t>
            </a:fld>
            <a:endParaRPr lang="en-US"/>
          </a:p>
        </p:txBody>
      </p:sp>
    </p:spTree>
    <p:extLst>
      <p:ext uri="{BB962C8B-B14F-4D97-AF65-F5344CB8AC3E}">
        <p14:creationId xmlns:p14="http://schemas.microsoft.com/office/powerpoint/2010/main" val="1190798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2A64-8507-48DA-9E69-75B7B68A0122}" type="slidenum">
              <a:rPr lang="en-US" smtClean="0"/>
              <a:pPr/>
              <a:t>21</a:t>
            </a:fld>
            <a:endParaRPr lang="en-US"/>
          </a:p>
        </p:txBody>
      </p:sp>
    </p:spTree>
    <p:extLst>
      <p:ext uri="{BB962C8B-B14F-4D97-AF65-F5344CB8AC3E}">
        <p14:creationId xmlns:p14="http://schemas.microsoft.com/office/powerpoint/2010/main" val="194901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Mary-Ann</a:t>
            </a: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Franklin Gothic Book" charset="0"/>
                <a:ea typeface="MS PGothic" charset="0"/>
                <a:cs typeface="MS PGothic" charset="0"/>
              </a:defRPr>
            </a:lvl1pPr>
            <a:lvl2pPr marL="729017" indent="-280391" eaLnBrk="0" hangingPunct="0">
              <a:defRPr sz="2400">
                <a:solidFill>
                  <a:schemeClr val="tx1"/>
                </a:solidFill>
                <a:latin typeface="Franklin Gothic Book" charset="0"/>
                <a:ea typeface="MS PGothic" charset="0"/>
                <a:cs typeface="MS PGothic" charset="0"/>
              </a:defRPr>
            </a:lvl2pPr>
            <a:lvl3pPr marL="1121564" indent="-224312" eaLnBrk="0" hangingPunct="0">
              <a:defRPr sz="2400">
                <a:solidFill>
                  <a:schemeClr val="tx1"/>
                </a:solidFill>
                <a:latin typeface="Franklin Gothic Book" charset="0"/>
                <a:ea typeface="MS PGothic" charset="0"/>
                <a:cs typeface="MS PGothic" charset="0"/>
              </a:defRPr>
            </a:lvl3pPr>
            <a:lvl4pPr marL="1570189" indent="-224312" eaLnBrk="0" hangingPunct="0">
              <a:defRPr sz="2400">
                <a:solidFill>
                  <a:schemeClr val="tx1"/>
                </a:solidFill>
                <a:latin typeface="Franklin Gothic Book" charset="0"/>
                <a:ea typeface="MS PGothic" charset="0"/>
                <a:cs typeface="MS PGothic" charset="0"/>
              </a:defRPr>
            </a:lvl4pPr>
            <a:lvl5pPr marL="2018816" indent="-224312" eaLnBrk="0" hangingPunct="0">
              <a:defRPr sz="2400">
                <a:solidFill>
                  <a:schemeClr val="tx1"/>
                </a:solidFill>
                <a:latin typeface="Franklin Gothic Book" charset="0"/>
                <a:ea typeface="MS PGothic" charset="0"/>
                <a:cs typeface="MS PGothic" charset="0"/>
              </a:defRPr>
            </a:lvl5pPr>
            <a:lvl6pPr marL="2467441" indent="-224312" eaLnBrk="0" fontAlgn="base" hangingPunct="0">
              <a:spcBef>
                <a:spcPct val="0"/>
              </a:spcBef>
              <a:spcAft>
                <a:spcPct val="0"/>
              </a:spcAft>
              <a:defRPr sz="2400">
                <a:solidFill>
                  <a:schemeClr val="tx1"/>
                </a:solidFill>
                <a:latin typeface="Franklin Gothic Book" charset="0"/>
                <a:ea typeface="MS PGothic" charset="0"/>
                <a:cs typeface="MS PGothic" charset="0"/>
              </a:defRPr>
            </a:lvl6pPr>
            <a:lvl7pPr marL="2916065" indent="-224312" eaLnBrk="0" fontAlgn="base" hangingPunct="0">
              <a:spcBef>
                <a:spcPct val="0"/>
              </a:spcBef>
              <a:spcAft>
                <a:spcPct val="0"/>
              </a:spcAft>
              <a:defRPr sz="2400">
                <a:solidFill>
                  <a:schemeClr val="tx1"/>
                </a:solidFill>
                <a:latin typeface="Franklin Gothic Book" charset="0"/>
                <a:ea typeface="MS PGothic" charset="0"/>
                <a:cs typeface="MS PGothic" charset="0"/>
              </a:defRPr>
            </a:lvl7pPr>
            <a:lvl8pPr marL="3364692" indent="-224312" eaLnBrk="0" fontAlgn="base" hangingPunct="0">
              <a:spcBef>
                <a:spcPct val="0"/>
              </a:spcBef>
              <a:spcAft>
                <a:spcPct val="0"/>
              </a:spcAft>
              <a:defRPr sz="2400">
                <a:solidFill>
                  <a:schemeClr val="tx1"/>
                </a:solidFill>
                <a:latin typeface="Franklin Gothic Book" charset="0"/>
                <a:ea typeface="MS PGothic" charset="0"/>
                <a:cs typeface="MS PGothic" charset="0"/>
              </a:defRPr>
            </a:lvl8pPr>
            <a:lvl9pPr marL="3813317" indent="-224312" eaLnBrk="0" fontAlgn="base" hangingPunct="0">
              <a:spcBef>
                <a:spcPct val="0"/>
              </a:spcBef>
              <a:spcAft>
                <a:spcPct val="0"/>
              </a:spcAft>
              <a:defRPr sz="2400">
                <a:solidFill>
                  <a:schemeClr val="tx1"/>
                </a:solidFill>
                <a:latin typeface="Franklin Gothic Book" charset="0"/>
                <a:ea typeface="MS PGothic" charset="0"/>
                <a:cs typeface="MS PGothic" charset="0"/>
              </a:defRPr>
            </a:lvl9pPr>
          </a:lstStyle>
          <a:p>
            <a:pPr eaLnBrk="1" hangingPunct="1"/>
            <a:fld id="{E3D3972E-641B-1A45-A3EC-78CBAA3ED45D}" type="slidenum">
              <a:rPr lang="en-US" sz="1200">
                <a:latin typeface="Calibri" charset="0"/>
                <a:cs typeface="Arial" charset="0"/>
              </a:rPr>
              <a:pPr eaLnBrk="1" hangingPunct="1"/>
              <a:t>31</a:t>
            </a:fld>
            <a:endParaRPr lang="en-US" sz="1200">
              <a:latin typeface="Calibri" charset="0"/>
              <a:cs typeface="Arial" charset="0"/>
            </a:endParaRPr>
          </a:p>
        </p:txBody>
      </p:sp>
    </p:spTree>
    <p:extLst>
      <p:ext uri="{BB962C8B-B14F-4D97-AF65-F5344CB8AC3E}">
        <p14:creationId xmlns:p14="http://schemas.microsoft.com/office/powerpoint/2010/main" val="1004807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2A64-8507-48DA-9E69-75B7B68A0122}" type="slidenum">
              <a:rPr lang="en-US" smtClean="0"/>
              <a:pPr/>
              <a:t>35</a:t>
            </a:fld>
            <a:endParaRPr lang="en-US"/>
          </a:p>
        </p:txBody>
      </p:sp>
    </p:spTree>
    <p:extLst>
      <p:ext uri="{BB962C8B-B14F-4D97-AF65-F5344CB8AC3E}">
        <p14:creationId xmlns:p14="http://schemas.microsoft.com/office/powerpoint/2010/main" val="2066839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E38E0-CA94-6E48-B654-EA685119F4BA}" type="slidenum">
              <a:rPr lang="en-US" smtClean="0"/>
              <a:pPr/>
              <a:t>36</a:t>
            </a:fld>
            <a:endParaRPr lang="en-US"/>
          </a:p>
        </p:txBody>
      </p:sp>
    </p:spTree>
    <p:extLst>
      <p:ext uri="{BB962C8B-B14F-4D97-AF65-F5344CB8AC3E}">
        <p14:creationId xmlns:p14="http://schemas.microsoft.com/office/powerpoint/2010/main" val="27752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Like to </a:t>
            </a:r>
            <a:r>
              <a:rPr lang="en-US" err="1" smtClean="0"/>
              <a:t>ack</a:t>
            </a:r>
            <a:r>
              <a:rPr lang="en-US" smtClean="0"/>
              <a:t> the</a:t>
            </a:r>
            <a:r>
              <a:rPr lang="en-US" baseline="0" smtClean="0"/>
              <a:t> </a:t>
            </a:r>
            <a:r>
              <a:rPr lang="en-US" smtClean="0"/>
              <a:t>Partnership with the AAC&amp;U that made this recent research possible,</a:t>
            </a:r>
            <a:r>
              <a:rPr lang="en-US" baseline="0" smtClean="0"/>
              <a:t> along with grant funding from TG Philanthropy. </a:t>
            </a:r>
            <a:r>
              <a:rPr lang="en-US" smtClean="0"/>
              <a:t>Tia M and Ashley F from</a:t>
            </a:r>
            <a:r>
              <a:rPr lang="en-US" baseline="0" smtClean="0"/>
              <a:t> the Association of American Colleges and Universities were my co-investigators.  7 MSIs participated.</a:t>
            </a:r>
            <a:endParaRPr lang="en-US"/>
          </a:p>
        </p:txBody>
      </p:sp>
      <p:sp>
        <p:nvSpPr>
          <p:cNvPr id="4" name="Slide Number Placeholder 3"/>
          <p:cNvSpPr>
            <a:spLocks noGrp="1"/>
          </p:cNvSpPr>
          <p:nvPr>
            <p:ph type="sldNum" sz="quarter" idx="10"/>
          </p:nvPr>
        </p:nvSpPr>
        <p:spPr/>
        <p:txBody>
          <a:bodyPr/>
          <a:lstStyle/>
          <a:p>
            <a:fld id="{C2B42A64-8507-48DA-9E69-75B7B68A0122}" type="slidenum">
              <a:rPr lang="en-US" smtClean="0"/>
              <a:pPr/>
              <a:t>41</a:t>
            </a:fld>
            <a:endParaRPr lang="en-US"/>
          </a:p>
        </p:txBody>
      </p:sp>
    </p:spTree>
    <p:extLst>
      <p:ext uri="{BB962C8B-B14F-4D97-AF65-F5344CB8AC3E}">
        <p14:creationId xmlns:p14="http://schemas.microsoft.com/office/powerpoint/2010/main" val="726142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40AFA3-C9ED-4428-ADAF-69CA01ED9747}" type="slidenum">
              <a:rPr lang="en-US" smtClean="0"/>
              <a:pPr/>
              <a:t>42</a:t>
            </a:fld>
            <a:endParaRPr lang="en-US"/>
          </a:p>
        </p:txBody>
      </p:sp>
    </p:spTree>
    <p:extLst>
      <p:ext uri="{BB962C8B-B14F-4D97-AF65-F5344CB8AC3E}">
        <p14:creationId xmlns:p14="http://schemas.microsoft.com/office/powerpoint/2010/main" val="462934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40AFA3-C9ED-4428-ADAF-69CA01ED9747}" type="slidenum">
              <a:rPr lang="en-US" smtClean="0"/>
              <a:pPr/>
              <a:t>3</a:t>
            </a:fld>
            <a:endParaRPr lang="en-US"/>
          </a:p>
        </p:txBody>
      </p:sp>
    </p:spTree>
    <p:extLst>
      <p:ext uri="{BB962C8B-B14F-4D97-AF65-F5344CB8AC3E}">
        <p14:creationId xmlns:p14="http://schemas.microsoft.com/office/powerpoint/2010/main" val="1096788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2A64-8507-48DA-9E69-75B7B68A0122}" type="slidenum">
              <a:rPr lang="en-US" smtClean="0"/>
              <a:pPr/>
              <a:t>62</a:t>
            </a:fld>
            <a:endParaRPr lang="en-US"/>
          </a:p>
        </p:txBody>
      </p:sp>
    </p:spTree>
    <p:extLst>
      <p:ext uri="{BB962C8B-B14F-4D97-AF65-F5344CB8AC3E}">
        <p14:creationId xmlns:p14="http://schemas.microsoft.com/office/powerpoint/2010/main" val="903464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E38E0-CA94-6E48-B654-EA685119F4BA}" type="slidenum">
              <a:rPr lang="en-US" smtClean="0"/>
              <a:pPr/>
              <a:t>67</a:t>
            </a:fld>
            <a:endParaRPr lang="en-US"/>
          </a:p>
        </p:txBody>
      </p:sp>
    </p:spTree>
    <p:extLst>
      <p:ext uri="{BB962C8B-B14F-4D97-AF65-F5344CB8AC3E}">
        <p14:creationId xmlns:p14="http://schemas.microsoft.com/office/powerpoint/2010/main" val="1030012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Like to </a:t>
            </a:r>
            <a:r>
              <a:rPr lang="en-US" err="1" smtClean="0"/>
              <a:t>ack</a:t>
            </a:r>
            <a:r>
              <a:rPr lang="en-US" smtClean="0"/>
              <a:t> the</a:t>
            </a:r>
            <a:r>
              <a:rPr lang="en-US" baseline="0" smtClean="0"/>
              <a:t> </a:t>
            </a:r>
            <a:r>
              <a:rPr lang="en-US" smtClean="0"/>
              <a:t>Partnership with the AAC&amp;U that made this recent research possible,</a:t>
            </a:r>
            <a:r>
              <a:rPr lang="en-US" baseline="0" smtClean="0"/>
              <a:t> along with grant funding from TG Philanthropy. </a:t>
            </a:r>
            <a:r>
              <a:rPr lang="en-US" smtClean="0"/>
              <a:t>Tia M and Ashley F from</a:t>
            </a:r>
            <a:r>
              <a:rPr lang="en-US" baseline="0" smtClean="0"/>
              <a:t> the Association of American Colleges and Universities were my co-investigators.  7 MSIs participated.</a:t>
            </a:r>
            <a:endParaRPr lang="en-US"/>
          </a:p>
        </p:txBody>
      </p:sp>
      <p:sp>
        <p:nvSpPr>
          <p:cNvPr id="4" name="Slide Number Placeholder 3"/>
          <p:cNvSpPr>
            <a:spLocks noGrp="1"/>
          </p:cNvSpPr>
          <p:nvPr>
            <p:ph type="sldNum" sz="quarter" idx="10"/>
          </p:nvPr>
        </p:nvSpPr>
        <p:spPr/>
        <p:txBody>
          <a:bodyPr/>
          <a:lstStyle/>
          <a:p>
            <a:fld id="{C2B42A64-8507-48DA-9E69-75B7B68A0122}" type="slidenum">
              <a:rPr lang="en-US" smtClean="0"/>
              <a:pPr/>
              <a:t>4</a:t>
            </a:fld>
            <a:endParaRPr lang="en-US"/>
          </a:p>
        </p:txBody>
      </p:sp>
    </p:spTree>
    <p:extLst>
      <p:ext uri="{BB962C8B-B14F-4D97-AF65-F5344CB8AC3E}">
        <p14:creationId xmlns:p14="http://schemas.microsoft.com/office/powerpoint/2010/main" val="1538985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Research team members</a:t>
            </a:r>
            <a:endParaRPr lang="en-US"/>
          </a:p>
        </p:txBody>
      </p:sp>
      <p:sp>
        <p:nvSpPr>
          <p:cNvPr id="4" name="Slide Number Placeholder 3"/>
          <p:cNvSpPr>
            <a:spLocks noGrp="1"/>
          </p:cNvSpPr>
          <p:nvPr>
            <p:ph type="sldNum" sz="quarter" idx="10"/>
          </p:nvPr>
        </p:nvSpPr>
        <p:spPr/>
        <p:txBody>
          <a:bodyPr/>
          <a:lstStyle/>
          <a:p>
            <a:fld id="{C2B42A64-8507-48DA-9E69-75B7B68A0122}" type="slidenum">
              <a:rPr lang="en-US" smtClean="0"/>
              <a:pPr/>
              <a:t>5</a:t>
            </a:fld>
            <a:endParaRPr lang="en-US"/>
          </a:p>
        </p:txBody>
      </p:sp>
    </p:spTree>
    <p:extLst>
      <p:ext uri="{BB962C8B-B14F-4D97-AF65-F5344CB8AC3E}">
        <p14:creationId xmlns:p14="http://schemas.microsoft.com/office/powerpoint/2010/main" val="1105062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smtClean="0">
                <a:solidFill>
                  <a:schemeClr val="tx1"/>
                </a:solidFill>
                <a:effectLst/>
                <a:latin typeface="+mn-lt"/>
                <a:ea typeface="+mn-ea"/>
                <a:cs typeface="+mn-cs"/>
              </a:rPr>
              <a:t>Black, Hispanic, Native American and Pacific Islander students are just about half as likely to complete a four-year college degree as their White and Asian classmates (U.S. Department of Education January 2014). Completion rates for low-income students lag far behind those of students whose family incomes are above the bottom quartile (Tough 2014). And first generation college students are 51% less likely to graduate in four years than students whose parents completed college (Ishtani 2006).  PREACHING TO CHOIR: HIPs</a:t>
            </a:r>
            <a:endParaRPr lang="en-US"/>
          </a:p>
        </p:txBody>
      </p:sp>
      <p:sp>
        <p:nvSpPr>
          <p:cNvPr id="4" name="Slide Number Placeholder 3"/>
          <p:cNvSpPr>
            <a:spLocks noGrp="1"/>
          </p:cNvSpPr>
          <p:nvPr>
            <p:ph type="sldNum" sz="quarter" idx="10"/>
          </p:nvPr>
        </p:nvSpPr>
        <p:spPr/>
        <p:txBody>
          <a:bodyPr/>
          <a:lstStyle/>
          <a:p>
            <a:fld id="{0C5E38E0-CA94-6E48-B654-EA685119F4BA}" type="slidenum">
              <a:rPr lang="en-US" smtClean="0"/>
              <a:pPr/>
              <a:t>7</a:t>
            </a:fld>
            <a:endParaRPr lang="en-US"/>
          </a:p>
        </p:txBody>
      </p:sp>
    </p:spTree>
    <p:extLst>
      <p:ext uri="{BB962C8B-B14F-4D97-AF65-F5344CB8AC3E}">
        <p14:creationId xmlns:p14="http://schemas.microsoft.com/office/powerpoint/2010/main" val="1431366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B42A64-8507-48DA-9E69-75B7B68A0122}" type="slidenum">
              <a:rPr lang="en-US" smtClean="0"/>
              <a:pPr/>
              <a:t>8</a:t>
            </a:fld>
            <a:endParaRPr lang="en-US"/>
          </a:p>
        </p:txBody>
      </p:sp>
    </p:spTree>
    <p:extLst>
      <p:ext uri="{BB962C8B-B14F-4D97-AF65-F5344CB8AC3E}">
        <p14:creationId xmlns:p14="http://schemas.microsoft.com/office/powerpoint/2010/main" val="1805042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idea evolved out of series of seminars I offered beginning in the late 1990s. Seminars for Fac and Instructors focused on topics in teaching </a:t>
            </a:r>
            <a:r>
              <a:rPr lang="en-US" sz="1200" kern="1200" dirty="0" err="1" smtClean="0">
                <a:solidFill>
                  <a:schemeClr val="tx1"/>
                </a:solidFill>
                <a:effectLst/>
                <a:latin typeface="+mn-lt"/>
                <a:ea typeface="+mn-ea"/>
                <a:cs typeface="+mn-cs"/>
              </a:rPr>
              <a:t>andlearning</a:t>
            </a:r>
            <a:r>
              <a:rPr lang="en-US" sz="1200" kern="1200" dirty="0" smtClean="0">
                <a:solidFill>
                  <a:schemeClr val="tx1"/>
                </a:solidFill>
                <a:effectLst/>
                <a:latin typeface="+mn-lt"/>
                <a:ea typeface="+mn-ea"/>
                <a:cs typeface="+mn-cs"/>
              </a:rPr>
              <a:t>         at the teaching centers of Harvard U, U of Chicago and U of Illinois.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Across those seminars, teachers explored an important question:  If I had the time to change one thing about my teaching, what would be the one thing that would most benefit the population of students I have in my courses?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Instructors at the U of Chicago helped to develop the first version of the online </a:t>
            </a:r>
            <a:r>
              <a:rPr lang="en-US" sz="1200" kern="1200" dirty="0" err="1" smtClean="0">
                <a:solidFill>
                  <a:schemeClr val="tx1"/>
                </a:solidFill>
                <a:effectLst/>
                <a:latin typeface="+mn-lt"/>
                <a:ea typeface="+mn-ea"/>
                <a:cs typeface="+mn-cs"/>
              </a:rPr>
              <a:t>Tspcy</a:t>
            </a:r>
            <a:r>
              <a:rPr lang="en-US" sz="1200" kern="1200" dirty="0" smtClean="0">
                <a:solidFill>
                  <a:schemeClr val="tx1"/>
                </a:solidFill>
                <a:effectLst/>
                <a:latin typeface="+mn-lt"/>
                <a:ea typeface="+mn-ea"/>
                <a:cs typeface="+mn-cs"/>
              </a:rPr>
              <a:t> in </a:t>
            </a:r>
            <a:r>
              <a:rPr lang="en-US" sz="1200" kern="1200" dirty="0" err="1" smtClean="0">
                <a:solidFill>
                  <a:schemeClr val="tx1"/>
                </a:solidFill>
                <a:effectLst/>
                <a:latin typeface="+mn-lt"/>
                <a:ea typeface="+mn-ea"/>
                <a:cs typeface="+mn-cs"/>
              </a:rPr>
              <a:t>Lrng</a:t>
            </a:r>
            <a:r>
              <a:rPr lang="en-US" sz="1200" kern="1200" dirty="0" smtClean="0">
                <a:solidFill>
                  <a:schemeClr val="tx1"/>
                </a:solidFill>
                <a:effectLst/>
                <a:latin typeface="+mn-lt"/>
                <a:ea typeface="+mn-ea"/>
                <a:cs typeface="+mn-cs"/>
              </a:rPr>
              <a:t> and Teaching survey, to gather the information about students’ learning </a:t>
            </a:r>
            <a:r>
              <a:rPr lang="en-US" sz="1200" kern="1200" dirty="0" err="1" smtClean="0">
                <a:solidFill>
                  <a:schemeClr val="tx1"/>
                </a:solidFill>
                <a:effectLst/>
                <a:latin typeface="+mn-lt"/>
                <a:ea typeface="+mn-ea"/>
                <a:cs typeface="+mn-cs"/>
              </a:rPr>
              <a:t>expces</a:t>
            </a:r>
            <a:r>
              <a:rPr lang="en-US" sz="1200" kern="1200" dirty="0" smtClean="0">
                <a:solidFill>
                  <a:schemeClr val="tx1"/>
                </a:solidFill>
                <a:effectLst/>
                <a:latin typeface="+mn-lt"/>
                <a:ea typeface="+mn-ea"/>
                <a:cs typeface="+mn-cs"/>
              </a:rPr>
              <a:t> that teachers told us they needed to help them answer that critical question about how to adjust their teaching to benefit THEIR students.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piloted that survey at U of Chicago and U of Illinois adjusted it, and then made it more widely available. We succeeded in providing confidential instructors reports that offered to teachers their students’ views about the 44 aspects of their learning experiences that teachers said would help them make informed choices about how to adjust their teaching.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large scale of the grass-roots response by faculty all across the US and in several other countries meant that we accumulated more data than we ever expected!  And enough to begin seeing patterns.   For example, we noted that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B42A64-8507-48DA-9E69-75B7B68A0122}" type="slidenum">
              <a:rPr lang="en-US" smtClean="0"/>
              <a:pPr/>
              <a:t>9</a:t>
            </a:fld>
            <a:endParaRPr lang="en-US"/>
          </a:p>
        </p:txBody>
      </p:sp>
    </p:spTree>
    <p:extLst>
      <p:ext uri="{BB962C8B-B14F-4D97-AF65-F5344CB8AC3E}">
        <p14:creationId xmlns:p14="http://schemas.microsoft.com/office/powerpoint/2010/main" val="1427369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Mary-ann</a:t>
            </a: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Franklin Gothic Book" charset="0"/>
                <a:ea typeface="MS PGothic" charset="0"/>
                <a:cs typeface="MS PGothic" charset="0"/>
              </a:defRPr>
            </a:lvl1pPr>
            <a:lvl2pPr marL="729057" indent="-280406" eaLnBrk="0" hangingPunct="0">
              <a:defRPr sz="2400">
                <a:solidFill>
                  <a:schemeClr val="tx1"/>
                </a:solidFill>
                <a:latin typeface="Franklin Gothic Book" charset="0"/>
                <a:ea typeface="MS PGothic" charset="0"/>
                <a:cs typeface="MS PGothic" charset="0"/>
              </a:defRPr>
            </a:lvl2pPr>
            <a:lvl3pPr marL="1121626" indent="-224325" eaLnBrk="0" hangingPunct="0">
              <a:defRPr sz="2400">
                <a:solidFill>
                  <a:schemeClr val="tx1"/>
                </a:solidFill>
                <a:latin typeface="Franklin Gothic Book" charset="0"/>
                <a:ea typeface="MS PGothic" charset="0"/>
                <a:cs typeface="MS PGothic" charset="0"/>
              </a:defRPr>
            </a:lvl3pPr>
            <a:lvl4pPr marL="1570276" indent="-224325" eaLnBrk="0" hangingPunct="0">
              <a:defRPr sz="2400">
                <a:solidFill>
                  <a:schemeClr val="tx1"/>
                </a:solidFill>
                <a:latin typeface="Franklin Gothic Book" charset="0"/>
                <a:ea typeface="MS PGothic" charset="0"/>
                <a:cs typeface="MS PGothic" charset="0"/>
              </a:defRPr>
            </a:lvl4pPr>
            <a:lvl5pPr marL="2018927" indent="-224325" eaLnBrk="0" hangingPunct="0">
              <a:defRPr sz="2400">
                <a:solidFill>
                  <a:schemeClr val="tx1"/>
                </a:solidFill>
                <a:latin typeface="Franklin Gothic Book" charset="0"/>
                <a:ea typeface="MS PGothic" charset="0"/>
                <a:cs typeface="MS PGothic" charset="0"/>
              </a:defRPr>
            </a:lvl5pPr>
            <a:lvl6pPr marL="2467577" indent="-224325" eaLnBrk="0" fontAlgn="base" hangingPunct="0">
              <a:spcBef>
                <a:spcPct val="0"/>
              </a:spcBef>
              <a:spcAft>
                <a:spcPct val="0"/>
              </a:spcAft>
              <a:defRPr sz="2400">
                <a:solidFill>
                  <a:schemeClr val="tx1"/>
                </a:solidFill>
                <a:latin typeface="Franklin Gothic Book" charset="0"/>
                <a:ea typeface="MS PGothic" charset="0"/>
                <a:cs typeface="MS PGothic" charset="0"/>
              </a:defRPr>
            </a:lvl6pPr>
            <a:lvl7pPr marL="2916227" indent="-224325" eaLnBrk="0" fontAlgn="base" hangingPunct="0">
              <a:spcBef>
                <a:spcPct val="0"/>
              </a:spcBef>
              <a:spcAft>
                <a:spcPct val="0"/>
              </a:spcAft>
              <a:defRPr sz="2400">
                <a:solidFill>
                  <a:schemeClr val="tx1"/>
                </a:solidFill>
                <a:latin typeface="Franklin Gothic Book" charset="0"/>
                <a:ea typeface="MS PGothic" charset="0"/>
                <a:cs typeface="MS PGothic" charset="0"/>
              </a:defRPr>
            </a:lvl7pPr>
            <a:lvl8pPr marL="3364878" indent="-224325" eaLnBrk="0" fontAlgn="base" hangingPunct="0">
              <a:spcBef>
                <a:spcPct val="0"/>
              </a:spcBef>
              <a:spcAft>
                <a:spcPct val="0"/>
              </a:spcAft>
              <a:defRPr sz="2400">
                <a:solidFill>
                  <a:schemeClr val="tx1"/>
                </a:solidFill>
                <a:latin typeface="Franklin Gothic Book" charset="0"/>
                <a:ea typeface="MS PGothic" charset="0"/>
                <a:cs typeface="MS PGothic" charset="0"/>
              </a:defRPr>
            </a:lvl8pPr>
            <a:lvl9pPr marL="3813528" indent="-224325" eaLnBrk="0" fontAlgn="base" hangingPunct="0">
              <a:spcBef>
                <a:spcPct val="0"/>
              </a:spcBef>
              <a:spcAft>
                <a:spcPct val="0"/>
              </a:spcAft>
              <a:defRPr sz="2400">
                <a:solidFill>
                  <a:schemeClr val="tx1"/>
                </a:solidFill>
                <a:latin typeface="Franklin Gothic Book" charset="0"/>
                <a:ea typeface="MS PGothic" charset="0"/>
                <a:cs typeface="MS PGothic" charset="0"/>
              </a:defRPr>
            </a:lvl9pPr>
          </a:lstStyle>
          <a:p>
            <a:pPr eaLnBrk="1" hangingPunct="1"/>
            <a:fld id="{72716EFF-2232-C647-A0DA-4C8DE87C5ED6}" type="slidenum">
              <a:rPr lang="en-US" sz="1200">
                <a:latin typeface="Calibri" charset="0"/>
                <a:cs typeface="Arial" charset="0"/>
              </a:rPr>
              <a:pPr eaLnBrk="1" hangingPunct="1"/>
              <a:t>10</a:t>
            </a:fld>
            <a:endParaRPr lang="en-US" sz="1200">
              <a:latin typeface="Calibri" charset="0"/>
              <a:cs typeface="Arial" charset="0"/>
            </a:endParaRPr>
          </a:p>
        </p:txBody>
      </p:sp>
    </p:spTree>
    <p:extLst>
      <p:ext uri="{BB962C8B-B14F-4D97-AF65-F5344CB8AC3E}">
        <p14:creationId xmlns:p14="http://schemas.microsoft.com/office/powerpoint/2010/main" val="1222125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One-page research summary on page 10 of your handout contains</a:t>
            </a:r>
            <a:r>
              <a:rPr lang="en-US" baseline="0" smtClean="0"/>
              <a:t> the description I’m providing you here.</a:t>
            </a:r>
            <a:endParaRPr lang="en-US"/>
          </a:p>
        </p:txBody>
      </p:sp>
      <p:sp>
        <p:nvSpPr>
          <p:cNvPr id="4" name="Slide Number Placeholder 3"/>
          <p:cNvSpPr>
            <a:spLocks noGrp="1"/>
          </p:cNvSpPr>
          <p:nvPr>
            <p:ph type="sldNum" sz="quarter" idx="10"/>
          </p:nvPr>
        </p:nvSpPr>
        <p:spPr/>
        <p:txBody>
          <a:bodyPr/>
          <a:lstStyle/>
          <a:p>
            <a:fld id="{C2B42A64-8507-48DA-9E69-75B7B68A0122}" type="slidenum">
              <a:rPr lang="en-US" smtClean="0"/>
              <a:pPr/>
              <a:t>11</a:t>
            </a:fld>
            <a:endParaRPr lang="en-US"/>
          </a:p>
        </p:txBody>
      </p:sp>
    </p:spTree>
    <p:extLst>
      <p:ext uri="{BB962C8B-B14F-4D97-AF65-F5344CB8AC3E}">
        <p14:creationId xmlns:p14="http://schemas.microsoft.com/office/powerpoint/2010/main" val="1418088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4999"/>
            <a:ext cx="7848600" cy="1905001"/>
          </a:xfrm>
        </p:spPr>
        <p:txBody>
          <a:bodyPr anchor="b"/>
          <a:lstStyle>
            <a:lvl1pPr algn="ctr">
              <a:defRPr cap="sm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810000"/>
            <a:ext cx="7848600" cy="1219200"/>
          </a:xfrm>
          <a:noFill/>
          <a:ln>
            <a:noFill/>
          </a:ln>
        </p:spPr>
        <p:style>
          <a:lnRef idx="1">
            <a:schemeClr val="accent5"/>
          </a:lnRef>
          <a:fillRef idx="3">
            <a:schemeClr val="accent5"/>
          </a:fillRef>
          <a:effectRef idx="2">
            <a:schemeClr val="accent5"/>
          </a:effectRef>
          <a:fontRef idx="none"/>
        </p:style>
        <p:txBody>
          <a:bodyPr anchor="t" anchorCtr="0"/>
          <a:lstStyle>
            <a:lvl1pPr marL="0" indent="0" algn="ctr">
              <a:buNone/>
              <a:defRPr b="1" cap="small" baseline="0">
                <a:ln>
                  <a:noFill/>
                </a:ln>
                <a:solidFill>
                  <a:schemeClr val="tx1"/>
                </a:solidFill>
                <a:effectLst/>
                <a:latin typeface="Goudy Old Style"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09BD4F-0D3F-1D43-BEF9-8CAD663039E2}" type="datetimeFigureOut">
              <a:rPr lang="en-US" smtClean="0"/>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55B09-8D7C-CD4C-B750-1786C5F3D667}" type="slidenum">
              <a:rPr lang="en-US" smtClean="0"/>
              <a:t>‹#›</a:t>
            </a:fld>
            <a:endParaRPr lang="en-US"/>
          </a:p>
        </p:txBody>
      </p:sp>
    </p:spTree>
    <p:extLst>
      <p:ext uri="{BB962C8B-B14F-4D97-AF65-F5344CB8AC3E}">
        <p14:creationId xmlns:p14="http://schemas.microsoft.com/office/powerpoint/2010/main" val="1129890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09BD4F-0D3F-1D43-BEF9-8CAD663039E2}" type="datetimeFigureOut">
              <a:rPr lang="en-US" smtClean="0"/>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55B09-8D7C-CD4C-B750-1786C5F3D667}" type="slidenum">
              <a:rPr lang="en-US" smtClean="0"/>
              <a:t>‹#›</a:t>
            </a:fld>
            <a:endParaRPr lang="en-US"/>
          </a:p>
        </p:txBody>
      </p:sp>
    </p:spTree>
    <p:extLst>
      <p:ext uri="{BB962C8B-B14F-4D97-AF65-F5344CB8AC3E}">
        <p14:creationId xmlns:p14="http://schemas.microsoft.com/office/powerpoint/2010/main" val="2023142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09BD4F-0D3F-1D43-BEF9-8CAD663039E2}" type="datetimeFigureOut">
              <a:rPr lang="en-US" smtClean="0"/>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55B09-8D7C-CD4C-B750-1786C5F3D667}" type="slidenum">
              <a:rPr lang="en-US" smtClean="0"/>
              <a:t>‹#›</a:t>
            </a:fld>
            <a:endParaRPr lang="en-US"/>
          </a:p>
        </p:txBody>
      </p:sp>
    </p:spTree>
    <p:extLst>
      <p:ext uri="{BB962C8B-B14F-4D97-AF65-F5344CB8AC3E}">
        <p14:creationId xmlns:p14="http://schemas.microsoft.com/office/powerpoint/2010/main" val="1851733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09BD4F-0D3F-1D43-BEF9-8CAD663039E2}" type="datetimeFigureOut">
              <a:rPr lang="en-US" smtClean="0"/>
              <a:t>6/8/16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F55B09-8D7C-CD4C-B750-1786C5F3D667}" type="slidenum">
              <a:rPr lang="en-US" smtClean="0"/>
              <a:t>‹#›</a:t>
            </a:fld>
            <a:endParaRPr lang="en-US"/>
          </a:p>
        </p:txBody>
      </p:sp>
    </p:spTree>
    <p:extLst>
      <p:ext uri="{BB962C8B-B14F-4D97-AF65-F5344CB8AC3E}">
        <p14:creationId xmlns:p14="http://schemas.microsoft.com/office/powerpoint/2010/main" val="759451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09BD4F-0D3F-1D43-BEF9-8CAD663039E2}" type="datetimeFigureOut">
              <a:rPr lang="en-US" smtClean="0"/>
              <a:t>6/8/16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F55B09-8D7C-CD4C-B750-1786C5F3D667}" type="slidenum">
              <a:rPr lang="en-US" smtClean="0"/>
              <a:t>‹#›</a:t>
            </a:fld>
            <a:endParaRPr lang="en-US"/>
          </a:p>
        </p:txBody>
      </p:sp>
    </p:spTree>
    <p:extLst>
      <p:ext uri="{BB962C8B-B14F-4D97-AF65-F5344CB8AC3E}">
        <p14:creationId xmlns:p14="http://schemas.microsoft.com/office/powerpoint/2010/main" val="1609609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09BD4F-0D3F-1D43-BEF9-8CAD663039E2}" type="datetimeFigureOut">
              <a:rPr lang="en-US" smtClean="0"/>
              <a:t>6/8/16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F55B09-8D7C-CD4C-B750-1786C5F3D667}" type="slidenum">
              <a:rPr lang="en-US" smtClean="0"/>
              <a:t>‹#›</a:t>
            </a:fld>
            <a:endParaRPr lang="en-US"/>
          </a:p>
        </p:txBody>
      </p:sp>
    </p:spTree>
    <p:extLst>
      <p:ext uri="{BB962C8B-B14F-4D97-AF65-F5344CB8AC3E}">
        <p14:creationId xmlns:p14="http://schemas.microsoft.com/office/powerpoint/2010/main" val="854743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9BD4F-0D3F-1D43-BEF9-8CAD663039E2}" type="datetimeFigureOut">
              <a:rPr lang="en-US" smtClean="0"/>
              <a:t>6/8/16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F55B09-8D7C-CD4C-B750-1786C5F3D667}" type="slidenum">
              <a:rPr lang="en-US" smtClean="0"/>
              <a:t>‹#›</a:t>
            </a:fld>
            <a:endParaRPr lang="en-US"/>
          </a:p>
        </p:txBody>
      </p:sp>
    </p:spTree>
    <p:extLst>
      <p:ext uri="{BB962C8B-B14F-4D97-AF65-F5344CB8AC3E}">
        <p14:creationId xmlns:p14="http://schemas.microsoft.com/office/powerpoint/2010/main" val="1153906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09BD4F-0D3F-1D43-BEF9-8CAD663039E2}" type="datetimeFigureOut">
              <a:rPr lang="en-US" smtClean="0"/>
              <a:t>6/8/16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F55B09-8D7C-CD4C-B750-1786C5F3D667}" type="slidenum">
              <a:rPr lang="en-US" smtClean="0"/>
              <a:t>‹#›</a:t>
            </a:fld>
            <a:endParaRPr lang="en-US"/>
          </a:p>
        </p:txBody>
      </p:sp>
    </p:spTree>
    <p:extLst>
      <p:ext uri="{BB962C8B-B14F-4D97-AF65-F5344CB8AC3E}">
        <p14:creationId xmlns:p14="http://schemas.microsoft.com/office/powerpoint/2010/main" val="1929061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aseline="0">
                <a:solidFill>
                  <a:srgbClr val="C00000"/>
                </a:solidFill>
                <a:latin typeface="arial"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aseline="0">
                <a:latin typeface="arial" charset="0"/>
              </a:defRPr>
            </a:lvl1pPr>
            <a:lvl2pPr>
              <a:defRPr baseline="0">
                <a:latin typeface="arial" charset="0"/>
              </a:defRPr>
            </a:lvl2pPr>
            <a:lvl3pPr>
              <a:defRPr baseline="0">
                <a:latin typeface="arial" charset="0"/>
              </a:defRPr>
            </a:lvl3pPr>
            <a:lvl4pPr>
              <a:defRPr baseline="0">
                <a:latin typeface="arial" charset="0"/>
              </a:defRPr>
            </a:lvl4pPr>
            <a:lvl5pPr>
              <a:defRPr baseline="0">
                <a:latin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09BD4F-0D3F-1D43-BEF9-8CAD663039E2}" type="datetimeFigureOut">
              <a:rPr lang="en-US" smtClean="0"/>
              <a:t>6/8/16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F55B09-8D7C-CD4C-B750-1786C5F3D667}" type="slidenum">
              <a:rPr lang="en-US" smtClean="0"/>
              <a:t>‹#›</a:t>
            </a:fld>
            <a:endParaRPr lang="en-US"/>
          </a:p>
        </p:txBody>
      </p:sp>
    </p:spTree>
    <p:extLst>
      <p:ext uri="{BB962C8B-B14F-4D97-AF65-F5344CB8AC3E}">
        <p14:creationId xmlns:p14="http://schemas.microsoft.com/office/powerpoint/2010/main" val="1181507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09BD4F-0D3F-1D43-BEF9-8CAD663039E2}" type="datetimeFigureOut">
              <a:rPr lang="en-US" smtClean="0"/>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55B09-8D7C-CD4C-B750-1786C5F3D667}" type="slidenum">
              <a:rPr lang="en-US" smtClean="0"/>
              <a:t>‹#›</a:t>
            </a:fld>
            <a:endParaRPr lang="en-US"/>
          </a:p>
        </p:txBody>
      </p:sp>
    </p:spTree>
    <p:extLst>
      <p:ext uri="{BB962C8B-B14F-4D97-AF65-F5344CB8AC3E}">
        <p14:creationId xmlns:p14="http://schemas.microsoft.com/office/powerpoint/2010/main" val="1964937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09BD4F-0D3F-1D43-BEF9-8CAD663039E2}" type="datetimeFigureOut">
              <a:rPr lang="en-US" smtClean="0"/>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55B09-8D7C-CD4C-B750-1786C5F3D667}" type="slidenum">
              <a:rPr lang="en-US" smtClean="0"/>
              <a:t>‹#›</a:t>
            </a:fld>
            <a:endParaRPr lang="en-US"/>
          </a:p>
        </p:txBody>
      </p:sp>
    </p:spTree>
    <p:extLst>
      <p:ext uri="{BB962C8B-B14F-4D97-AF65-F5344CB8AC3E}">
        <p14:creationId xmlns:p14="http://schemas.microsoft.com/office/powerpoint/2010/main" val="696803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style>
          <a:lnRef idx="1">
            <a:schemeClr val="accent4"/>
          </a:lnRef>
          <a:fillRef idx="2">
            <a:schemeClr val="accent4"/>
          </a:fillRef>
          <a:effectRef idx="1">
            <a:schemeClr val="accent4"/>
          </a:effectRef>
          <a:fontRef idx="none"/>
        </p:style>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style>
          <a:lnRef idx="1">
            <a:schemeClr val="accent4"/>
          </a:lnRef>
          <a:fillRef idx="2">
            <a:schemeClr val="accent4"/>
          </a:fillRef>
          <a:effectRef idx="1">
            <a:schemeClr val="accent4"/>
          </a:effectRef>
          <a:fontRef idx="none"/>
        </p:style>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style>
          <a:lnRef idx="1">
            <a:schemeClr val="accent4"/>
          </a:lnRef>
          <a:fillRef idx="2">
            <a:schemeClr val="accent4"/>
          </a:fillRef>
          <a:effectRef idx="1">
            <a:schemeClr val="accent4"/>
          </a:effectRef>
          <a:fontRef idx="none"/>
        </p:style>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style>
          <a:lnRef idx="1">
            <a:schemeClr val="accent4"/>
          </a:lnRef>
          <a:fillRef idx="2">
            <a:schemeClr val="accent4"/>
          </a:fillRef>
          <a:effectRef idx="1">
            <a:schemeClr val="accent4"/>
          </a:effectRef>
          <a:fontRef idx="none"/>
        </p:style>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tif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229600" cy="1143000"/>
          </a:xfrm>
          <a:prstGeom prst="rect">
            <a:avLst/>
          </a:prstGeom>
          <a:no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648200"/>
          </a:xfrm>
          <a:prstGeom prst="rect">
            <a:avLst/>
          </a:prstGeom>
          <a:no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userDrawn="1"/>
        </p:nvCxnSpPr>
        <p:spPr>
          <a:xfrm>
            <a:off x="381000" y="381000"/>
            <a:ext cx="8382000"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12" name="Straight Connector 11"/>
          <p:cNvCxnSpPr/>
          <p:nvPr userDrawn="1"/>
        </p:nvCxnSpPr>
        <p:spPr>
          <a:xfrm>
            <a:off x="381000" y="381000"/>
            <a:ext cx="0" cy="594360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13" name="Straight Connector 12"/>
          <p:cNvCxnSpPr/>
          <p:nvPr userDrawn="1"/>
        </p:nvCxnSpPr>
        <p:spPr>
          <a:xfrm>
            <a:off x="8763000" y="381000"/>
            <a:ext cx="0" cy="594360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15" name="Straight Connector 14"/>
          <p:cNvCxnSpPr/>
          <p:nvPr userDrawn="1"/>
        </p:nvCxnSpPr>
        <p:spPr>
          <a:xfrm>
            <a:off x="381000" y="6324600"/>
            <a:ext cx="8382000" cy="0"/>
          </a:xfrm>
          <a:prstGeom prst="line">
            <a:avLst/>
          </a:prstGeom>
          <a:ln w="15875">
            <a:solidFill>
              <a:srgbClr val="C00000"/>
            </a:solidFill>
          </a:ln>
        </p:spPr>
        <p:style>
          <a:lnRef idx="1">
            <a:schemeClr val="accent2"/>
          </a:lnRef>
          <a:fillRef idx="0">
            <a:schemeClr val="accent2"/>
          </a:fillRef>
          <a:effectRef idx="0">
            <a:schemeClr val="accent2"/>
          </a:effectRef>
          <a:fontRef idx="minor">
            <a:schemeClr val="tx1"/>
          </a:fontRef>
        </p:style>
      </p:cxnSp>
      <p:pic>
        <p:nvPicPr>
          <p:cNvPr id="13314" name="Picture 2" descr="http://www.unlv.edu/assets/web/downloads/images-and-photos/UNLV-186.jpg"/>
          <p:cNvPicPr>
            <a:picLocks noChangeAspect="1" noChangeArrowheads="1"/>
          </p:cNvPicPr>
          <p:nvPr userDrawn="1"/>
        </p:nvPicPr>
        <p:blipFill>
          <a:blip r:embed="rId13" cstate="print"/>
          <a:srcRect/>
          <a:stretch>
            <a:fillRect/>
          </a:stretch>
        </p:blipFill>
        <p:spPr bwMode="auto">
          <a:xfrm>
            <a:off x="609600" y="6172200"/>
            <a:ext cx="1208193" cy="354193"/>
          </a:xfrm>
          <a:prstGeom prst="rect">
            <a:avLst/>
          </a:prstGeom>
          <a:noFill/>
        </p:spPr>
      </p:pic>
      <p:sp>
        <p:nvSpPr>
          <p:cNvPr id="22" name="TextBox 21"/>
          <p:cNvSpPr txBox="1"/>
          <p:nvPr userDrawn="1"/>
        </p:nvSpPr>
        <p:spPr>
          <a:xfrm>
            <a:off x="533400" y="6488668"/>
            <a:ext cx="7086600" cy="369332"/>
          </a:xfrm>
          <a:prstGeom prst="rect">
            <a:avLst/>
          </a:prstGeom>
          <a:noFill/>
        </p:spPr>
        <p:txBody>
          <a:bodyPr wrap="square" rtlCol="0">
            <a:spAutoFit/>
          </a:bodyPr>
          <a:lstStyle/>
          <a:p>
            <a:pPr algn="l"/>
            <a:r>
              <a:rPr lang="en-US" sz="1800" b="1" cap="small" baseline="0" smtClean="0">
                <a:solidFill>
                  <a:schemeClr val="tx1">
                    <a:lumMod val="90000"/>
                    <a:lumOff val="10000"/>
                  </a:schemeClr>
                </a:solidFill>
                <a:latin typeface="Goudy Old Style" pitchFamily="18" charset="0"/>
              </a:rPr>
              <a:t> University of Nevada, Las Vegas </a:t>
            </a:r>
            <a:endParaRPr lang="en-US" sz="1800" b="1" cap="small" baseline="0">
              <a:solidFill>
                <a:schemeClr val="tx1">
                  <a:lumMod val="90000"/>
                  <a:lumOff val="10000"/>
                </a:schemeClr>
              </a:solidFill>
              <a:latin typeface="Goudy Old Style" pitchFamily="18" charset="0"/>
            </a:endParaRPr>
          </a:p>
        </p:txBody>
      </p:sp>
      <p:sp>
        <p:nvSpPr>
          <p:cNvPr id="11" name="Rectangle 10"/>
          <p:cNvSpPr/>
          <p:nvPr userDrawn="1"/>
        </p:nvSpPr>
        <p:spPr>
          <a:xfrm>
            <a:off x="6899928" y="6295030"/>
            <a:ext cx="1935444" cy="261610"/>
          </a:xfrm>
          <a:prstGeom prst="rect">
            <a:avLst/>
          </a:prstGeom>
        </p:spPr>
        <p:txBody>
          <a:bodyPr wrap="square">
            <a:spAutoFit/>
          </a:bodyPr>
          <a:lstStyle/>
          <a:p>
            <a:pPr marL="0" marR="0" algn="r">
              <a:spcBef>
                <a:spcPts val="0"/>
              </a:spcBef>
              <a:spcAft>
                <a:spcPts val="0"/>
              </a:spcAft>
            </a:pPr>
            <a:r>
              <a:rPr lang="en-US" sz="1100" smtClean="0">
                <a:effectLst/>
                <a:latin typeface="Arial Narrow" charset="0"/>
                <a:ea typeface="Calibri" charset="0"/>
                <a:cs typeface="Times New Roman" charset="0"/>
              </a:rPr>
              <a:t>© 2014 Mary-Ann Winkelmes</a:t>
            </a:r>
            <a:endParaRPr lang="en-US" sz="1100">
              <a:effectLst/>
              <a:latin typeface="Calibri" charset="0"/>
              <a:ea typeface="Calibri" charset="0"/>
              <a:cs typeface="Times New Roman" charset="0"/>
            </a:endParaRPr>
          </a:p>
        </p:txBody>
      </p:sp>
      <p:pic>
        <p:nvPicPr>
          <p:cNvPr id="6" name="Picture 5"/>
          <p:cNvPicPr>
            <a:picLocks noChangeAspect="1"/>
          </p:cNvPicPr>
          <p:nvPr userDrawn="1"/>
        </p:nvPicPr>
        <p:blipFill>
          <a:blip r:embed="rId14"/>
          <a:stretch>
            <a:fillRect/>
          </a:stretch>
        </p:blipFill>
        <p:spPr>
          <a:xfrm>
            <a:off x="6974552" y="51316"/>
            <a:ext cx="1668646" cy="55828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p:txStyles>
    <p:titleStyle>
      <a:lvl1pPr algn="l" defTabSz="914400" rtl="0" eaLnBrk="1" latinLnBrk="0" hangingPunct="1">
        <a:spcBef>
          <a:spcPct val="0"/>
        </a:spcBef>
        <a:buNone/>
        <a:defRPr sz="3200" b="1" kern="1200" baseline="0">
          <a:solidFill>
            <a:srgbClr val="C00000"/>
          </a:solidFill>
          <a:latin typeface="arial"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arial"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arial"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arial"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arial"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arial"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09BD4F-0D3F-1D43-BEF9-8CAD663039E2}" type="datetimeFigureOut">
              <a:rPr lang="en-US" smtClean="0"/>
              <a:t>6/8/16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F55B09-8D7C-CD4C-B750-1786C5F3D667}" type="slidenum">
              <a:rPr lang="en-US" smtClean="0"/>
              <a:t>‹#›</a:t>
            </a:fld>
            <a:endParaRPr lang="en-US"/>
          </a:p>
        </p:txBody>
      </p:sp>
    </p:spTree>
    <p:extLst>
      <p:ext uri="{BB962C8B-B14F-4D97-AF65-F5344CB8AC3E}">
        <p14:creationId xmlns:p14="http://schemas.microsoft.com/office/powerpoint/2010/main" val="1280993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aacu.org/publications-research/periodicals/transparency-teaching-faculty-share-data-and-improve-student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20.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aacu.org/publications-research/periodicals/transparency-teaching-faculty-share-data-and-improve-student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s://zoom.us/s/337401450" TargetMode="External"/><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tif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 Id="rId3" Type="http://schemas.openxmlformats.org/officeDocument/2006/relationships/image" Target="../media/image25.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unlv.edu/provost/teachingandlearning" TargetMode="External"/><Relationship Id="rId4" Type="http://schemas.openxmlformats.org/officeDocument/2006/relationships/image" Target="../media/image16.png"/><Relationship Id="rId5" Type="http://schemas.openxmlformats.org/officeDocument/2006/relationships/hyperlink" Target="https://zoom.us/s/337401450" TargetMode="External"/><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5" y="685800"/>
            <a:ext cx="8305800" cy="2971800"/>
          </a:xfrm>
          <a:effectLst>
            <a:outerShdw blurRad="152400" dist="317500" dir="5400000" sx="90000" sy="-19000" rotWithShape="0">
              <a:prstClr val="black">
                <a:alpha val="15000"/>
              </a:prstClr>
            </a:outerShdw>
          </a:effectLst>
          <a:scene3d>
            <a:camera prst="orthographicFront"/>
            <a:lightRig rig="threePt" dir="t"/>
          </a:scene3d>
          <a:sp3d>
            <a:bevelT prst="slope"/>
          </a:sp3d>
        </p:spPr>
        <p:txBody>
          <a:bodyPr>
            <a:normAutofit/>
          </a:bodyPr>
          <a:lstStyle/>
          <a:p>
            <a:r>
              <a:rPr lang="en-US" sz="3600" dirty="0"/>
              <a:t>Transparent </a:t>
            </a:r>
            <a:r>
              <a:rPr lang="en-US" sz="3600" dirty="0" smtClean="0"/>
              <a:t>Assignments </a:t>
            </a:r>
            <a:br>
              <a:rPr lang="en-US" sz="3600" dirty="0" smtClean="0"/>
            </a:br>
            <a:r>
              <a:rPr lang="en-US" sz="3600" dirty="0" smtClean="0"/>
              <a:t>Promote Equitable Opportunities for Student </a:t>
            </a:r>
            <a:r>
              <a:rPr lang="en-US" sz="3600" dirty="0"/>
              <a:t>Success</a:t>
            </a:r>
          </a:p>
        </p:txBody>
      </p:sp>
      <p:sp>
        <p:nvSpPr>
          <p:cNvPr id="3" name="TextBox 2"/>
          <p:cNvSpPr txBox="1"/>
          <p:nvPr/>
        </p:nvSpPr>
        <p:spPr>
          <a:xfrm>
            <a:off x="1525538" y="3930869"/>
            <a:ext cx="6357574" cy="2954655"/>
          </a:xfrm>
          <a:prstGeom prst="rect">
            <a:avLst/>
          </a:prstGeom>
          <a:noFill/>
        </p:spPr>
        <p:txBody>
          <a:bodyPr wrap="none" rtlCol="0">
            <a:spAutoFit/>
          </a:bodyPr>
          <a:lstStyle/>
          <a:p>
            <a:pPr algn="ctr"/>
            <a:r>
              <a:rPr lang="en-US" b="1" dirty="0" smtClean="0">
                <a:latin typeface="Arial" charset="0"/>
                <a:ea typeface="Arial" charset="0"/>
                <a:cs typeface="Arial" charset="0"/>
              </a:rPr>
              <a:t>Mary-Ann Winkelmes, Ph.D.</a:t>
            </a:r>
          </a:p>
          <a:p>
            <a:pPr algn="ctr"/>
            <a:endParaRPr lang="en-US" b="1" dirty="0" smtClean="0">
              <a:latin typeface="Arial" charset="0"/>
              <a:ea typeface="Arial" charset="0"/>
              <a:cs typeface="Arial" charset="0"/>
            </a:endParaRPr>
          </a:p>
          <a:p>
            <a:pPr>
              <a:lnSpc>
                <a:spcPct val="120000"/>
              </a:lnSpc>
            </a:pPr>
            <a:r>
              <a:rPr lang="en-US" sz="1600" b="1" dirty="0" smtClean="0">
                <a:latin typeface="Arial" charset="0"/>
                <a:ea typeface="Arial" charset="0"/>
                <a:cs typeface="Arial" charset="0"/>
              </a:rPr>
              <a:t>Coordinator, Instructional Development &amp; Research, UNLV</a:t>
            </a:r>
          </a:p>
          <a:p>
            <a:pPr>
              <a:lnSpc>
                <a:spcPct val="120000"/>
              </a:lnSpc>
            </a:pPr>
            <a:r>
              <a:rPr lang="en-US" sz="1600" b="1" dirty="0">
                <a:latin typeface="Arial" charset="0"/>
                <a:ea typeface="Arial" charset="0"/>
                <a:cs typeface="Arial" charset="0"/>
              </a:rPr>
              <a:t>Senior Fellow, Association of American Colleges &amp; </a:t>
            </a:r>
            <a:r>
              <a:rPr lang="en-US" sz="1600" b="1" dirty="0" smtClean="0">
                <a:latin typeface="Arial" charset="0"/>
                <a:ea typeface="Arial" charset="0"/>
                <a:cs typeface="Arial" charset="0"/>
              </a:rPr>
              <a:t>Universities</a:t>
            </a:r>
          </a:p>
          <a:p>
            <a:pPr>
              <a:lnSpc>
                <a:spcPct val="120000"/>
              </a:lnSpc>
            </a:pPr>
            <a:r>
              <a:rPr lang="en-US" sz="1600" b="1" dirty="0" smtClean="0">
                <a:latin typeface="Arial" charset="0"/>
                <a:ea typeface="Arial" charset="0"/>
                <a:cs typeface="Arial" charset="0"/>
              </a:rPr>
              <a:t>Nevada Humanities Board of Directors member</a:t>
            </a:r>
          </a:p>
          <a:p>
            <a:pPr>
              <a:lnSpc>
                <a:spcPct val="120000"/>
              </a:lnSpc>
            </a:pPr>
            <a:endParaRPr lang="en-US" sz="1000" b="1" dirty="0" smtClean="0">
              <a:latin typeface="Arial" charset="0"/>
              <a:ea typeface="Arial" charset="0"/>
              <a:cs typeface="Arial" charset="0"/>
            </a:endParaRPr>
          </a:p>
          <a:p>
            <a:pPr>
              <a:lnSpc>
                <a:spcPct val="120000"/>
              </a:lnSpc>
            </a:pPr>
            <a:r>
              <a:rPr lang="en-US" sz="1600" b="1" dirty="0" smtClean="0">
                <a:latin typeface="Arial" charset="0"/>
                <a:ea typeface="Arial" charset="0"/>
                <a:cs typeface="Arial" charset="0"/>
              </a:rPr>
              <a:t>Founder and Principal Investigator,</a:t>
            </a:r>
            <a:endParaRPr lang="en-US" sz="1600" b="1" dirty="0">
              <a:latin typeface="Arial" charset="0"/>
              <a:ea typeface="Arial" charset="0"/>
              <a:cs typeface="Arial" charset="0"/>
            </a:endParaRPr>
          </a:p>
          <a:p>
            <a:pPr>
              <a:lnSpc>
                <a:spcPct val="200000"/>
              </a:lnSpc>
            </a:pPr>
            <a:endParaRPr lang="en-US" dirty="0" smtClean="0"/>
          </a:p>
          <a:p>
            <a:endParaRPr lang="en-US" dirty="0"/>
          </a:p>
        </p:txBody>
      </p:sp>
      <p:pic>
        <p:nvPicPr>
          <p:cNvPr id="6" name="Picture 5"/>
          <p:cNvPicPr>
            <a:picLocks noChangeAspect="1"/>
          </p:cNvPicPr>
          <p:nvPr/>
        </p:nvPicPr>
        <p:blipFill>
          <a:blip r:embed="rId3"/>
          <a:stretch>
            <a:fillRect/>
          </a:stretch>
        </p:blipFill>
        <p:spPr>
          <a:xfrm>
            <a:off x="5029200" y="5408217"/>
            <a:ext cx="1600200" cy="535383"/>
          </a:xfrm>
          <a:prstGeom prst="rect">
            <a:avLst/>
          </a:prstGeom>
          <a:noFill/>
        </p:spPr>
      </p:pic>
    </p:spTree>
    <p:extLst>
      <p:ext uri="{BB962C8B-B14F-4D97-AF65-F5344CB8AC3E}">
        <p14:creationId xmlns:p14="http://schemas.microsoft.com/office/powerpoint/2010/main" val="955104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1" y="457200"/>
            <a:ext cx="9144000" cy="1143000"/>
          </a:xfrm>
          <a:effectLst/>
        </p:spPr>
        <p:txBody>
          <a:bodyPr vert="horz" wrap="square" lIns="91440" tIns="45720" rIns="91440" bIns="45720" numCol="1" anchorCtr="0" compatLnSpc="1">
            <a:prstTxWarp prst="textNoShape">
              <a:avLst/>
            </a:prstTxWarp>
            <a:noAutofit/>
          </a:bodyPr>
          <a:lstStyle/>
          <a:p>
            <a:pPr algn="l">
              <a:defRPr/>
            </a:pPr>
            <a:r>
              <a:rPr lang="en-US" smtClean="0">
                <a:solidFill>
                  <a:srgbClr val="C00000"/>
                </a:solidFill>
                <a:effectLst>
                  <a:outerShdw blurRad="38100" dist="38100" dir="2700000" algn="tl">
                    <a:srgbClr val="DDDDDD"/>
                  </a:outerShdw>
                </a:effectLst>
              </a:rPr>
              <a:t>    </a:t>
            </a:r>
            <a:r>
              <a:rPr lang="en-US" sz="3400" smtClean="0">
                <a:solidFill>
                  <a:srgbClr val="C00000"/>
                </a:solidFill>
                <a:effectLst>
                  <a:outerShdw blurRad="38100" dist="38100" dir="2700000" algn="tl">
                    <a:srgbClr val="DDDDDD"/>
                  </a:outerShdw>
                </a:effectLst>
              </a:rPr>
              <a:t>How can Transparency help students?</a:t>
            </a:r>
            <a:endParaRPr lang="en-US" sz="3400">
              <a:solidFill>
                <a:srgbClr val="C00000"/>
              </a:solidFill>
              <a:effectLst>
                <a:outerShdw blurRad="38100" dist="38100" dir="2700000" algn="tl">
                  <a:srgbClr val="DDDDDD"/>
                </a:outerShdw>
              </a:effectLst>
            </a:endParaRPr>
          </a:p>
        </p:txBody>
      </p:sp>
      <p:sp>
        <p:nvSpPr>
          <p:cNvPr id="29698" name="Content Placeholder 2"/>
          <p:cNvSpPr>
            <a:spLocks noGrp="1"/>
          </p:cNvSpPr>
          <p:nvPr>
            <p:ph idx="1"/>
          </p:nvPr>
        </p:nvSpPr>
        <p:spPr>
          <a:xfrm>
            <a:off x="457200" y="1600200"/>
            <a:ext cx="8229600" cy="4114799"/>
          </a:xfrm>
        </p:spPr>
        <p:txBody>
          <a:bodyPr>
            <a:normAutofit fontScale="92500" lnSpcReduction="10000"/>
          </a:bodyPr>
          <a:lstStyle/>
          <a:p>
            <a:pPr>
              <a:lnSpc>
                <a:spcPct val="110000"/>
              </a:lnSpc>
              <a:spcBef>
                <a:spcPct val="0"/>
              </a:spcBef>
            </a:pPr>
            <a:r>
              <a:rPr lang="en-US" sz="3000">
                <a:latin typeface="Arial" charset="0"/>
                <a:ea typeface="MS PGothic" charset="0"/>
                <a:cs typeface="Arial" charset="0"/>
              </a:rPr>
              <a:t>Transparent teaching/learning methods benefit students </a:t>
            </a:r>
            <a:r>
              <a:rPr lang="en-US" sz="2800">
                <a:latin typeface="Arial" charset="0"/>
                <a:ea typeface="MS PGothic" charset="0"/>
                <a:cs typeface="Arial" charset="0"/>
              </a:rPr>
              <a:t>who are unfamiliar with college success strategies by explicating learning/teaching processes.  </a:t>
            </a:r>
            <a:endParaRPr lang="en-US" sz="2800" smtClean="0">
              <a:latin typeface="Arial" charset="0"/>
              <a:ea typeface="MS PGothic" charset="0"/>
              <a:cs typeface="Arial" charset="0"/>
            </a:endParaRPr>
          </a:p>
          <a:p>
            <a:pPr marL="0" indent="0">
              <a:lnSpc>
                <a:spcPct val="110000"/>
              </a:lnSpc>
              <a:spcBef>
                <a:spcPct val="0"/>
              </a:spcBef>
              <a:buNone/>
            </a:pPr>
            <a:endParaRPr lang="en-US" sz="2800" smtClean="0">
              <a:latin typeface="Arial" charset="0"/>
              <a:ea typeface="MS PGothic" charset="0"/>
              <a:cs typeface="Arial" charset="0"/>
            </a:endParaRPr>
          </a:p>
          <a:p>
            <a:pPr lvl="1">
              <a:lnSpc>
                <a:spcPct val="110000"/>
              </a:lnSpc>
              <a:spcBef>
                <a:spcPct val="0"/>
              </a:spcBef>
              <a:buFont typeface="Wingdings" charset="2"/>
              <a:buChar char="§"/>
            </a:pPr>
            <a:r>
              <a:rPr lang="en-US" sz="2600" smtClean="0">
                <a:latin typeface="Arial" charset="0"/>
                <a:ea typeface="MS PGothic" charset="0"/>
                <a:cs typeface="Arial" charset="0"/>
              </a:rPr>
              <a:t>Greater benefits for underrepresented and first-generation students</a:t>
            </a:r>
          </a:p>
          <a:p>
            <a:pPr lvl="1">
              <a:lnSpc>
                <a:spcPct val="110000"/>
              </a:lnSpc>
              <a:spcBef>
                <a:spcPct val="0"/>
              </a:spcBef>
            </a:pPr>
            <a:endParaRPr lang="en-US" sz="2400">
              <a:latin typeface="Arial" charset="0"/>
              <a:ea typeface="MS PGothic" charset="0"/>
              <a:cs typeface="Arial" charset="0"/>
            </a:endParaRPr>
          </a:p>
          <a:p>
            <a:pPr marL="457200" lvl="1" indent="0">
              <a:lnSpc>
                <a:spcPct val="110000"/>
              </a:lnSpc>
              <a:spcBef>
                <a:spcPct val="0"/>
              </a:spcBef>
              <a:buNone/>
            </a:pPr>
            <a:endParaRPr lang="en-US" sz="2800">
              <a:latin typeface="Arial" charset="0"/>
              <a:ea typeface="MS PGothic" charset="0"/>
              <a:cs typeface="Arial" charset="0"/>
            </a:endParaRPr>
          </a:p>
          <a:p>
            <a:pPr algn="r">
              <a:lnSpc>
                <a:spcPct val="110000"/>
              </a:lnSpc>
              <a:spcBef>
                <a:spcPct val="0"/>
              </a:spcBef>
              <a:buFont typeface="Wingdings 2" charset="0"/>
              <a:buNone/>
            </a:pPr>
            <a:r>
              <a:rPr lang="en-US" sz="2000" smtClean="0">
                <a:solidFill>
                  <a:srgbClr val="0000FF"/>
                </a:solidFill>
                <a:latin typeface="Gill Sans MT" charset="0"/>
                <a:ea typeface="MS PGothic" charset="0"/>
                <a:hlinkClick r:id="rId3"/>
              </a:rPr>
              <a:t>Winkelmes</a:t>
            </a:r>
            <a:r>
              <a:rPr lang="en-US" sz="2000">
                <a:solidFill>
                  <a:srgbClr val="0000FF"/>
                </a:solidFill>
                <a:latin typeface="Gill Sans MT" charset="0"/>
                <a:ea typeface="MS PGothic" charset="0"/>
                <a:hlinkClick r:id="rId3"/>
              </a:rPr>
              <a:t>, AAC&amp;U’s </a:t>
            </a:r>
            <a:r>
              <a:rPr lang="en-US" sz="2000" i="1">
                <a:solidFill>
                  <a:srgbClr val="0000FF"/>
                </a:solidFill>
                <a:latin typeface="Gill Sans MT" charset="0"/>
                <a:ea typeface="MS PGothic" charset="0"/>
                <a:hlinkClick r:id="rId3"/>
              </a:rPr>
              <a:t>Liberal Education </a:t>
            </a:r>
            <a:r>
              <a:rPr lang="en-US" sz="2000">
                <a:solidFill>
                  <a:srgbClr val="0000FF"/>
                </a:solidFill>
                <a:latin typeface="Gill Sans MT" charset="0"/>
                <a:ea typeface="MS PGothic" charset="0"/>
                <a:hlinkClick r:id="rId3"/>
              </a:rPr>
              <a:t>99, 2 (Spring 2013)</a:t>
            </a:r>
            <a:endParaRPr lang="en-US" sz="2000">
              <a:solidFill>
                <a:srgbClr val="0000FF"/>
              </a:solidFill>
              <a:latin typeface="Gill Sans MT" charset="0"/>
              <a:ea typeface="MS PGothic" charset="0"/>
            </a:endParaRPr>
          </a:p>
          <a:p>
            <a:pPr>
              <a:lnSpc>
                <a:spcPct val="110000"/>
              </a:lnSpc>
              <a:spcBef>
                <a:spcPct val="0"/>
              </a:spcBef>
              <a:buFont typeface="Wingdings 2" charset="0"/>
              <a:buNone/>
            </a:pPr>
            <a:endParaRPr lang="en-US" sz="2800">
              <a:solidFill>
                <a:schemeClr val="bg1"/>
              </a:solidFill>
              <a:latin typeface="Arial" charset="0"/>
              <a:ea typeface="MS PGothic" charset="0"/>
              <a:cs typeface="Arial" charset="0"/>
            </a:endParaRPr>
          </a:p>
          <a:p>
            <a:pPr>
              <a:lnSpc>
                <a:spcPct val="90000"/>
              </a:lnSpc>
            </a:pPr>
            <a:endParaRPr lang="en-US">
              <a:latin typeface="Gill Sans MT" charset="0"/>
              <a:ea typeface="MS PGothic" charset="0"/>
            </a:endParaRPr>
          </a:p>
        </p:txBody>
      </p:sp>
    </p:spTree>
    <p:extLst>
      <p:ext uri="{BB962C8B-B14F-4D97-AF65-F5344CB8AC3E}">
        <p14:creationId xmlns:p14="http://schemas.microsoft.com/office/powerpoint/2010/main" val="2141295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47700"/>
            <a:ext cx="8382000" cy="685800"/>
          </a:xfrm>
        </p:spPr>
        <p:txBody>
          <a:bodyPr>
            <a:normAutofit fontScale="90000"/>
          </a:bodyPr>
          <a:lstStyle/>
          <a:p>
            <a:r>
              <a:rPr lang="en-US" smtClean="0">
                <a:solidFill>
                  <a:srgbClr val="C41C11"/>
                </a:solidFill>
                <a:latin typeface="Goudy Old Style"/>
                <a:cs typeface="Goudy Old Style"/>
              </a:rPr>
              <a:t/>
            </a:r>
            <a:br>
              <a:rPr lang="en-US" smtClean="0">
                <a:solidFill>
                  <a:srgbClr val="C41C11"/>
                </a:solidFill>
                <a:latin typeface="Goudy Old Style"/>
                <a:cs typeface="Goudy Old Style"/>
              </a:rPr>
            </a:br>
            <a:r>
              <a:rPr lang="en-US" sz="3100" smtClean="0">
                <a:solidFill>
                  <a:srgbClr val="C41C11"/>
                </a:solidFill>
                <a:latin typeface="Arial" charset="0"/>
                <a:ea typeface="Arial" charset="0"/>
                <a:cs typeface="Arial" charset="0"/>
              </a:rPr>
              <a:t>Transparency and Problem-centered Learning 							    (p. 10)</a:t>
            </a:r>
            <a:r>
              <a:rPr lang="en-US" sz="3100">
                <a:solidFill>
                  <a:srgbClr val="C41C11"/>
                </a:solidFill>
                <a:latin typeface="Arial" charset="0"/>
                <a:ea typeface="Arial" charset="0"/>
                <a:cs typeface="Arial" charset="0"/>
              </a:rPr>
              <a:t/>
            </a:r>
            <a:br>
              <a:rPr lang="en-US" sz="3100">
                <a:solidFill>
                  <a:srgbClr val="C41C11"/>
                </a:solidFill>
                <a:latin typeface="Arial" charset="0"/>
                <a:ea typeface="Arial" charset="0"/>
                <a:cs typeface="Arial" charset="0"/>
              </a:rPr>
            </a:br>
            <a:endParaRPr lang="en-US" sz="3100">
              <a:latin typeface="Arial" charset="0"/>
              <a:ea typeface="Arial" charset="0"/>
              <a:cs typeface="Arial" charset="0"/>
            </a:endParaRPr>
          </a:p>
        </p:txBody>
      </p:sp>
      <p:sp>
        <p:nvSpPr>
          <p:cNvPr id="3" name="Content Placeholder 2"/>
          <p:cNvSpPr>
            <a:spLocks noGrp="1"/>
          </p:cNvSpPr>
          <p:nvPr>
            <p:ph idx="1"/>
          </p:nvPr>
        </p:nvSpPr>
        <p:spPr>
          <a:xfrm>
            <a:off x="457200" y="990600"/>
            <a:ext cx="8229600" cy="4876800"/>
          </a:xfrm>
        </p:spPr>
        <p:txBody>
          <a:bodyPr>
            <a:noAutofit/>
          </a:bodyPr>
          <a:lstStyle/>
          <a:p>
            <a:pPr marL="0" indent="0">
              <a:buNone/>
            </a:pPr>
            <a:r>
              <a:rPr lang="en-US" sz="2400" smtClean="0">
                <a:latin typeface="Arial"/>
                <a:cs typeface="Arial"/>
              </a:rPr>
              <a:t>AAC&amp;U and Transparency Project collaboration</a:t>
            </a:r>
          </a:p>
          <a:p>
            <a:pPr lvl="1" indent="-342900"/>
            <a:r>
              <a:rPr lang="en-US" sz="2400" smtClean="0">
                <a:latin typeface="Arial"/>
                <a:cs typeface="Arial"/>
              </a:rPr>
              <a:t>7 MSIs, 1800 students, 35 faculty</a:t>
            </a:r>
          </a:p>
          <a:p>
            <a:pPr lvl="2" indent="-342900"/>
            <a:r>
              <a:rPr lang="en-US" sz="2000" smtClean="0">
                <a:latin typeface="Arial"/>
                <a:cs typeface="Arial"/>
              </a:rPr>
              <a:t>425 First generation students</a:t>
            </a:r>
          </a:p>
          <a:p>
            <a:pPr lvl="2" indent="-342900"/>
            <a:r>
              <a:rPr lang="en-US" sz="2000" smtClean="0">
                <a:latin typeface="Arial"/>
                <a:cs typeface="Arial"/>
              </a:rPr>
              <a:t>402 non-white students</a:t>
            </a:r>
          </a:p>
          <a:p>
            <a:pPr lvl="2" indent="-342900"/>
            <a:r>
              <a:rPr lang="en-US" sz="2000" smtClean="0">
                <a:latin typeface="Arial"/>
                <a:cs typeface="Arial"/>
              </a:rPr>
              <a:t>479 low-income students</a:t>
            </a:r>
          </a:p>
          <a:p>
            <a:pPr lvl="2" indent="-342900"/>
            <a:r>
              <a:rPr lang="en-US" sz="2000" smtClean="0">
                <a:latin typeface="Arial"/>
                <a:cs typeface="Arial"/>
              </a:rPr>
              <a:t>297 multiracial students</a:t>
            </a:r>
          </a:p>
          <a:p>
            <a:pPr marL="800100" lvl="2" indent="0">
              <a:buNone/>
            </a:pPr>
            <a:endParaRPr lang="en-US" sz="1000" smtClean="0">
              <a:latin typeface="Arial"/>
              <a:cs typeface="Arial"/>
            </a:endParaRPr>
          </a:p>
          <a:p>
            <a:pPr lvl="1" indent="-342900"/>
            <a:r>
              <a:rPr lang="en-US" sz="2400" smtClean="0">
                <a:latin typeface="Arial"/>
                <a:cs typeface="Arial"/>
              </a:rPr>
              <a:t>2 x simple teaching intervention (2 assignments)</a:t>
            </a:r>
          </a:p>
          <a:p>
            <a:pPr lvl="1" indent="-342900"/>
            <a:endParaRPr lang="en-US" sz="1000" smtClean="0">
              <a:latin typeface="Arial"/>
              <a:cs typeface="Arial"/>
            </a:endParaRPr>
          </a:p>
          <a:p>
            <a:pPr lvl="1" indent="-342900"/>
            <a:r>
              <a:rPr lang="en-US" sz="2400" smtClean="0">
                <a:latin typeface="Arial"/>
                <a:cs typeface="Arial"/>
              </a:rPr>
              <a:t>Boosted students’ learning in 3 important ways </a:t>
            </a:r>
            <a:r>
              <a:rPr lang="en-US" sz="2200" smtClean="0">
                <a:latin typeface="Arial"/>
                <a:cs typeface="Arial"/>
              </a:rPr>
              <a:t>(medium-large effect for underserved students):</a:t>
            </a:r>
          </a:p>
          <a:p>
            <a:pPr lvl="2" indent="-342900"/>
            <a:r>
              <a:rPr lang="en-US" smtClean="0">
                <a:solidFill>
                  <a:srgbClr val="C00000"/>
                </a:solidFill>
                <a:latin typeface="Arial"/>
                <a:cs typeface="Arial"/>
              </a:rPr>
              <a:t>Academic confidence</a:t>
            </a:r>
          </a:p>
          <a:p>
            <a:pPr lvl="2" indent="-342900"/>
            <a:r>
              <a:rPr lang="en-US" smtClean="0">
                <a:solidFill>
                  <a:srgbClr val="C00000"/>
                </a:solidFill>
                <a:latin typeface="Arial"/>
                <a:cs typeface="Arial"/>
              </a:rPr>
              <a:t>Sense of belonging</a:t>
            </a:r>
          </a:p>
          <a:p>
            <a:pPr lvl="2" indent="-342900"/>
            <a:r>
              <a:rPr lang="en-US" smtClean="0">
                <a:solidFill>
                  <a:schemeClr val="bg1"/>
                </a:solidFill>
                <a:latin typeface="Arial"/>
                <a:cs typeface="Arial"/>
              </a:rPr>
              <a:t>Skills valued most by employers</a:t>
            </a:r>
          </a:p>
          <a:p>
            <a:pPr lvl="1" indent="-342900"/>
            <a:endParaRPr lang="en-US" sz="2400" smtClean="0">
              <a:solidFill>
                <a:schemeClr val="bg1"/>
              </a:solidFill>
              <a:latin typeface="Arial"/>
              <a:cs typeface="Arial"/>
            </a:endParaRPr>
          </a:p>
          <a:p>
            <a:pPr lvl="1" indent="-342900"/>
            <a:endParaRPr lang="en-US" sz="2400">
              <a:latin typeface="Arial"/>
              <a:cs typeface="Arial"/>
            </a:endParaRPr>
          </a:p>
        </p:txBody>
      </p:sp>
      <p:sp>
        <p:nvSpPr>
          <p:cNvPr id="4" name="TextBox 3"/>
          <p:cNvSpPr txBox="1"/>
          <p:nvPr/>
        </p:nvSpPr>
        <p:spPr>
          <a:xfrm rot="20760082">
            <a:off x="4843909" y="5118071"/>
            <a:ext cx="2557110" cy="369332"/>
          </a:xfrm>
          <a:prstGeom prst="rect">
            <a:avLst/>
          </a:prstGeom>
          <a:noFill/>
          <a:ln>
            <a:solidFill>
              <a:schemeClr val="accent2"/>
            </a:solidFill>
          </a:ln>
        </p:spPr>
        <p:txBody>
          <a:bodyPr wrap="none" rtlCol="0">
            <a:spAutoFit/>
          </a:bodyPr>
          <a:lstStyle/>
          <a:p>
            <a:r>
              <a:rPr lang="en-US" b="1" smtClean="0">
                <a:solidFill>
                  <a:srgbClr val="C00000"/>
                </a:solidFill>
              </a:rPr>
              <a:t>Increased GPA, retention</a:t>
            </a:r>
            <a:endParaRPr lang="en-US" b="1">
              <a:solidFill>
                <a:srgbClr val="C00000"/>
              </a:solidFill>
            </a:endParaRPr>
          </a:p>
        </p:txBody>
      </p:sp>
      <p:sp>
        <p:nvSpPr>
          <p:cNvPr id="6" name="Right Brace 5"/>
          <p:cNvSpPr/>
          <p:nvPr/>
        </p:nvSpPr>
        <p:spPr>
          <a:xfrm>
            <a:off x="4495800" y="4878658"/>
            <a:ext cx="357728" cy="912542"/>
          </a:xfrm>
          <a:prstGeom prst="rightBrace">
            <a:avLst/>
          </a:prstGeom>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07775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02267" y="4238779"/>
            <a:ext cx="6553200" cy="553998"/>
          </a:xfrm>
          <a:prstGeom prst="rect">
            <a:avLst/>
          </a:prstGeom>
          <a:noFill/>
        </p:spPr>
        <p:txBody>
          <a:bodyPr wrap="square" rtlCol="0">
            <a:spAutoFit/>
          </a:bodyPr>
          <a:lstStyle/>
          <a:p>
            <a:pPr>
              <a:defRPr/>
            </a:pPr>
            <a:r>
              <a:rPr lang="en-US" sz="1200" smtClean="0">
                <a:latin typeface="Arial Narrow"/>
                <a:cs typeface="Arial Narrow"/>
              </a:rPr>
              <a:t>*</a:t>
            </a:r>
            <a:r>
              <a:rPr lang="en-US" sz="1000" smtClean="0">
                <a:latin typeface="Arial Narrow"/>
                <a:cs typeface="Arial Narrow"/>
              </a:rPr>
              <a:t>Hart </a:t>
            </a:r>
            <a:r>
              <a:rPr lang="en-US" sz="1000">
                <a:latin typeface="Arial Narrow"/>
                <a:cs typeface="Arial Narrow"/>
              </a:rPr>
              <a:t>Research Associates, </a:t>
            </a:r>
            <a:r>
              <a:rPr lang="en-US" sz="1000" i="1">
                <a:latin typeface="Arial Narrow"/>
                <a:cs typeface="Arial Narrow"/>
              </a:rPr>
              <a:t>Falling Short? College Learning and Career Success</a:t>
            </a:r>
            <a:r>
              <a:rPr lang="en-US" sz="1000">
                <a:latin typeface="Arial Narrow"/>
                <a:cs typeface="Arial Narrow"/>
              </a:rPr>
              <a:t>. Washington, </a:t>
            </a:r>
            <a:r>
              <a:rPr lang="en-US" sz="1000" smtClean="0">
                <a:latin typeface="Arial Narrow"/>
                <a:cs typeface="Arial Narrow"/>
              </a:rPr>
              <a:t>DC</a:t>
            </a:r>
            <a:r>
              <a:rPr lang="en-US" sz="1000">
                <a:latin typeface="Arial Narrow"/>
                <a:cs typeface="Arial Narrow"/>
              </a:rPr>
              <a:t>: </a:t>
            </a:r>
            <a:r>
              <a:rPr lang="en-US" sz="1000" smtClean="0">
                <a:latin typeface="Arial Narrow"/>
                <a:cs typeface="Arial Narrow"/>
              </a:rPr>
              <a:t>AAC&amp;U, </a:t>
            </a:r>
            <a:r>
              <a:rPr lang="en-US" sz="1000">
                <a:latin typeface="Arial Narrow"/>
                <a:cs typeface="Arial Narrow"/>
              </a:rPr>
              <a:t>2015.</a:t>
            </a:r>
          </a:p>
          <a:p>
            <a:endParaRPr lang="en-US"/>
          </a:p>
        </p:txBody>
      </p:sp>
      <p:sp>
        <p:nvSpPr>
          <p:cNvPr id="10" name="TextBox 9"/>
          <p:cNvSpPr txBox="1"/>
          <p:nvPr/>
        </p:nvSpPr>
        <p:spPr>
          <a:xfrm>
            <a:off x="2057400" y="6189133"/>
            <a:ext cx="184666" cy="369332"/>
          </a:xfrm>
          <a:prstGeom prst="rect">
            <a:avLst/>
          </a:prstGeom>
          <a:noFill/>
        </p:spPr>
        <p:txBody>
          <a:bodyPr wrap="none" rtlCol="0">
            <a:spAutoFit/>
          </a:bodyPr>
          <a:lstStyle/>
          <a:p>
            <a:endParaRPr lang="en-US"/>
          </a:p>
        </p:txBody>
      </p:sp>
      <p:sp>
        <p:nvSpPr>
          <p:cNvPr id="6" name="TextBox 5"/>
          <p:cNvSpPr txBox="1"/>
          <p:nvPr/>
        </p:nvSpPr>
        <p:spPr>
          <a:xfrm>
            <a:off x="1284941" y="5020234"/>
            <a:ext cx="2689412" cy="1404471"/>
          </a:xfrm>
          <a:prstGeom prst="rect">
            <a:avLst/>
          </a:prstGeom>
          <a:noFill/>
        </p:spPr>
        <p:txBody>
          <a:bodyPr wrap="square" rtlCol="0">
            <a:spAutoFit/>
          </a:bodyPr>
          <a:lstStyle/>
          <a:p>
            <a:endParaRPr lang="en-US"/>
          </a:p>
        </p:txBody>
      </p:sp>
      <p:graphicFrame>
        <p:nvGraphicFramePr>
          <p:cNvPr id="9" name="Table 8"/>
          <p:cNvGraphicFramePr>
            <a:graphicFrameLocks noGrp="1"/>
          </p:cNvGraphicFramePr>
          <p:nvPr>
            <p:extLst/>
          </p:nvPr>
        </p:nvGraphicFramePr>
        <p:xfrm>
          <a:off x="381000" y="4495800"/>
          <a:ext cx="8381999" cy="1611768"/>
        </p:xfrm>
        <a:graphic>
          <a:graphicData uri="http://schemas.openxmlformats.org/drawingml/2006/table">
            <a:tbl>
              <a:tblPr firstRow="1" firstCol="1" bandRow="1"/>
              <a:tblGrid>
                <a:gridCol w="8381999"/>
              </a:tblGrid>
              <a:tr h="1611768">
                <a:tc>
                  <a:txBody>
                    <a:bodyPr/>
                    <a:lstStyle/>
                    <a:p>
                      <a:pPr marL="0" marR="0" algn="ctr">
                        <a:spcBef>
                          <a:spcPts val="0"/>
                        </a:spcBef>
                        <a:spcAft>
                          <a:spcPts val="0"/>
                        </a:spcAft>
                      </a:pPr>
                      <a:r>
                        <a:rPr lang="en-US" sz="1400" b="1" smtClean="0">
                          <a:solidFill>
                            <a:schemeClr val="bg1"/>
                          </a:solidFill>
                          <a:effectLst/>
                          <a:latin typeface="Arial" charset="0"/>
                          <a:ea typeface="Arial" charset="0"/>
                          <a:cs typeface="Arial" charset="0"/>
                        </a:rPr>
                        <a:t> </a:t>
                      </a:r>
                      <a:r>
                        <a:rPr lang="en-US" sz="1400" b="1" u="sng" smtClean="0">
                          <a:solidFill>
                            <a:schemeClr val="bg1"/>
                          </a:solidFill>
                          <a:effectLst/>
                          <a:latin typeface="Arial" charset="0"/>
                          <a:ea typeface="Arial" charset="0"/>
                          <a:cs typeface="Arial" charset="0"/>
                        </a:rPr>
                        <a:t>KEY</a:t>
                      </a:r>
                      <a:r>
                        <a:rPr lang="en-US" sz="1400" u="sng" smtClean="0">
                          <a:solidFill>
                            <a:schemeClr val="bg1"/>
                          </a:solidFill>
                          <a:effectLst/>
                          <a:latin typeface="Arial" charset="0"/>
                          <a:ea typeface="Arial" charset="0"/>
                          <a:cs typeface="Arial" charset="0"/>
                        </a:rPr>
                        <a:t>:</a:t>
                      </a:r>
                      <a:endParaRPr lang="en-US" sz="1400" smtClean="0">
                        <a:solidFill>
                          <a:schemeClr val="bg1"/>
                        </a:solidFill>
                        <a:effectLst/>
                        <a:latin typeface="Arial" charset="0"/>
                        <a:ea typeface="Arial" charset="0"/>
                        <a:cs typeface="Arial" charset="0"/>
                      </a:endParaRPr>
                    </a:p>
                    <a:p>
                      <a:pPr marL="182880" marR="0" indent="-182880" algn="l">
                        <a:spcBef>
                          <a:spcPts val="0"/>
                        </a:spcBef>
                        <a:spcAft>
                          <a:spcPts val="0"/>
                        </a:spcAft>
                      </a:pPr>
                      <a:r>
                        <a:rPr lang="en-US" sz="1400" b="1" smtClean="0">
                          <a:solidFill>
                            <a:schemeClr val="bg1"/>
                          </a:solidFill>
                          <a:effectLst/>
                          <a:latin typeface="Arial" charset="0"/>
                          <a:ea typeface="Arial" charset="0"/>
                          <a:cs typeface="Arial" charset="0"/>
                        </a:rPr>
                        <a:t>  N</a:t>
                      </a:r>
                      <a:r>
                        <a:rPr lang="en-US" sz="1400" smtClean="0">
                          <a:solidFill>
                            <a:schemeClr val="bg1"/>
                          </a:solidFill>
                          <a:effectLst/>
                          <a:latin typeface="Arial" charset="0"/>
                          <a:ea typeface="Arial" charset="0"/>
                          <a:cs typeface="Arial" charset="0"/>
                        </a:rPr>
                        <a:t>: number of students responding    |</a:t>
                      </a:r>
                      <a:r>
                        <a:rPr lang="en-US" sz="2000" baseline="30000" smtClean="0">
                          <a:solidFill>
                            <a:schemeClr val="bg1"/>
                          </a:solidFill>
                          <a:effectLst/>
                          <a:latin typeface="Arial" charset="0"/>
                          <a:ea typeface="Arial" charset="0"/>
                          <a:cs typeface="Arial" charset="0"/>
                        </a:rPr>
                        <a:t>_</a:t>
                      </a:r>
                      <a:r>
                        <a:rPr lang="en-US" sz="1400" smtClean="0">
                          <a:solidFill>
                            <a:schemeClr val="bg1"/>
                          </a:solidFill>
                          <a:effectLst/>
                          <a:latin typeface="Arial" charset="0"/>
                          <a:ea typeface="Arial" charset="0"/>
                          <a:cs typeface="Arial" charset="0"/>
                        </a:rPr>
                        <a:t>|: one standard error      </a:t>
                      </a:r>
                      <a:r>
                        <a:rPr lang="en-US" sz="1400" b="1" smtClean="0">
                          <a:solidFill>
                            <a:schemeClr val="bg1"/>
                          </a:solidFill>
                          <a:effectLst/>
                          <a:latin typeface="Arial" charset="0"/>
                          <a:ea typeface="Arial" charset="0"/>
                          <a:cs typeface="Arial" charset="0"/>
                        </a:rPr>
                        <a:t>ES</a:t>
                      </a:r>
                      <a:r>
                        <a:rPr lang="en-US" sz="1400" smtClean="0">
                          <a:solidFill>
                            <a:schemeClr val="bg1"/>
                          </a:solidFill>
                          <a:effectLst/>
                          <a:latin typeface="Arial" charset="0"/>
                          <a:ea typeface="Arial" charset="0"/>
                          <a:cs typeface="Arial" charset="0"/>
                        </a:rPr>
                        <a:t>: effect size (Hedges’ G)** </a:t>
                      </a:r>
                    </a:p>
                    <a:p>
                      <a:pPr marL="182880" marR="0" algn="l">
                        <a:spcBef>
                          <a:spcPts val="0"/>
                        </a:spcBef>
                        <a:spcAft>
                          <a:spcPts val="0"/>
                        </a:spcAft>
                      </a:pPr>
                      <a:endParaRPr lang="en-US" sz="600" smtClean="0">
                        <a:solidFill>
                          <a:schemeClr val="bg1"/>
                        </a:solidFill>
                        <a:effectLst/>
                        <a:latin typeface="Arial" charset="0"/>
                        <a:ea typeface="Arial" charset="0"/>
                        <a:cs typeface="Arial" charset="0"/>
                      </a:endParaRPr>
                    </a:p>
                    <a:p>
                      <a:pPr marL="228600" marR="0" lvl="1" indent="-914400" algn="l" defTabSz="914400" rtl="0" eaLnBrk="1" fontAlgn="auto" latinLnBrk="0" hangingPunct="1">
                        <a:lnSpc>
                          <a:spcPct val="100000"/>
                        </a:lnSpc>
                        <a:spcBef>
                          <a:spcPts val="0"/>
                        </a:spcBef>
                        <a:spcAft>
                          <a:spcPts val="0"/>
                        </a:spcAft>
                        <a:buClrTx/>
                        <a:buSzTx/>
                        <a:buFontTx/>
                        <a:buNone/>
                        <a:tabLst/>
                        <a:defRPr/>
                      </a:pPr>
                      <a:r>
                        <a:rPr lang="en-US" sz="1400" b="1" smtClean="0">
                          <a:solidFill>
                            <a:schemeClr val="bg1"/>
                          </a:solidFill>
                          <a:effectLst/>
                          <a:latin typeface="Arial" charset="0"/>
                          <a:ea typeface="Arial" charset="0"/>
                          <a:cs typeface="Arial" charset="0"/>
                        </a:rPr>
                        <a:t>  Less Transparent</a:t>
                      </a:r>
                      <a:r>
                        <a:rPr lang="en-US" sz="1400" smtClean="0">
                          <a:solidFill>
                            <a:schemeClr val="bg1"/>
                          </a:solidFill>
                          <a:effectLst/>
                          <a:latin typeface="Arial" charset="0"/>
                          <a:ea typeface="Arial" charset="0"/>
                          <a:cs typeface="Arial" charset="0"/>
                        </a:rPr>
                        <a:t>: mean perceived transparency &lt;3.3/4                       </a:t>
                      </a:r>
                      <a:r>
                        <a:rPr lang="en-US" sz="1400" b="1" smtClean="0">
                          <a:solidFill>
                            <a:schemeClr val="bg1"/>
                          </a:solidFill>
                          <a:effectLst/>
                          <a:latin typeface="Arial" charset="0"/>
                          <a:ea typeface="Arial" charset="0"/>
                          <a:cs typeface="Arial" charset="0"/>
                        </a:rPr>
                        <a:t>More Transparent</a:t>
                      </a:r>
                      <a:r>
                        <a:rPr lang="en-US" sz="1400" smtClean="0">
                          <a:solidFill>
                            <a:schemeClr val="bg1"/>
                          </a:solidFill>
                          <a:effectLst/>
                          <a:latin typeface="Arial" charset="0"/>
                          <a:ea typeface="Arial" charset="0"/>
                          <a:cs typeface="Arial" charset="0"/>
                        </a:rPr>
                        <a:t>: mean</a:t>
                      </a:r>
                      <a:r>
                        <a:rPr lang="en-US" sz="1400" baseline="0" smtClean="0">
                          <a:solidFill>
                            <a:schemeClr val="bg1"/>
                          </a:solidFill>
                          <a:effectLst/>
                          <a:latin typeface="Arial" charset="0"/>
                          <a:ea typeface="Arial" charset="0"/>
                          <a:cs typeface="Arial" charset="0"/>
                        </a:rPr>
                        <a:t> </a:t>
                      </a:r>
                      <a:r>
                        <a:rPr lang="en-US" sz="1400" smtClean="0">
                          <a:solidFill>
                            <a:schemeClr val="bg1"/>
                          </a:solidFill>
                          <a:effectLst/>
                          <a:latin typeface="Arial" charset="0"/>
                          <a:ea typeface="Arial" charset="0"/>
                          <a:cs typeface="Arial" charset="0"/>
                          <a:sym typeface="Symbol" charset="2"/>
                        </a:rPr>
                        <a:t></a:t>
                      </a:r>
                      <a:r>
                        <a:rPr lang="en-US" sz="1400" smtClean="0">
                          <a:solidFill>
                            <a:schemeClr val="bg1"/>
                          </a:solidFill>
                          <a:effectLst/>
                          <a:latin typeface="Arial" charset="0"/>
                          <a:ea typeface="Arial" charset="0"/>
                          <a:cs typeface="Arial" charset="0"/>
                        </a:rPr>
                        <a:t>3.3/4</a:t>
                      </a:r>
                    </a:p>
                    <a:p>
                      <a:pPr marL="228600" marR="0" lvl="1" indent="-914400" algn="l">
                        <a:spcBef>
                          <a:spcPts val="0"/>
                        </a:spcBef>
                        <a:spcAft>
                          <a:spcPts val="0"/>
                        </a:spcAft>
                      </a:pPr>
                      <a:r>
                        <a:rPr lang="en-US" sz="800" smtClean="0">
                          <a:solidFill>
                            <a:schemeClr val="bg1"/>
                          </a:solidFill>
                          <a:effectLst/>
                          <a:latin typeface="Arial" charset="0"/>
                          <a:ea typeface="Arial" charset="0"/>
                          <a:cs typeface="Arial" charset="0"/>
                        </a:rPr>
                        <a:t>  </a:t>
                      </a:r>
                    </a:p>
                    <a:p>
                      <a:pPr marL="228600" marR="0" lvl="1" indent="-914400" algn="l" defTabSz="914400" rtl="0" eaLnBrk="1" fontAlgn="auto" latinLnBrk="0" hangingPunct="1">
                        <a:lnSpc>
                          <a:spcPct val="100000"/>
                        </a:lnSpc>
                        <a:spcBef>
                          <a:spcPts val="0"/>
                        </a:spcBef>
                        <a:spcAft>
                          <a:spcPts val="0"/>
                        </a:spcAft>
                        <a:buClrTx/>
                        <a:buSzTx/>
                        <a:buFontTx/>
                        <a:buNone/>
                        <a:tabLst/>
                        <a:defRPr/>
                      </a:pPr>
                      <a:r>
                        <a:rPr lang="en-US" sz="1400" b="1" smtClean="0">
                          <a:solidFill>
                            <a:schemeClr val="bg1"/>
                          </a:solidFill>
                          <a:effectLst/>
                          <a:latin typeface="Arial" charset="0"/>
                          <a:ea typeface="Arial" charset="0"/>
                          <a:cs typeface="Arial" charset="0"/>
                        </a:rPr>
                        <a:t>  *</a:t>
                      </a:r>
                      <a:r>
                        <a:rPr lang="en-US" sz="1000" b="1" baseline="0" smtClean="0">
                          <a:solidFill>
                            <a:schemeClr val="bg1"/>
                          </a:solidFill>
                          <a:effectLst/>
                          <a:latin typeface="Arial" charset="0"/>
                          <a:ea typeface="Arial" charset="0"/>
                          <a:cs typeface="Arial" charset="0"/>
                        </a:rPr>
                        <a:t>   </a:t>
                      </a:r>
                      <a:r>
                        <a:rPr lang="en-US" sz="1400" smtClean="0">
                          <a:solidFill>
                            <a:schemeClr val="bg1"/>
                          </a:solidFill>
                          <a:effectLst/>
                          <a:latin typeface="Arial" charset="0"/>
                          <a:ea typeface="Arial" charset="0"/>
                          <a:cs typeface="Arial" charset="0"/>
                        </a:rPr>
                        <a:t>Hart Research Associates. </a:t>
                      </a:r>
                      <a:r>
                        <a:rPr lang="en-US" sz="1400" i="1" smtClean="0">
                          <a:solidFill>
                            <a:schemeClr val="bg1"/>
                          </a:solidFill>
                          <a:effectLst/>
                          <a:latin typeface="Arial" charset="0"/>
                          <a:ea typeface="Arial" charset="0"/>
                          <a:cs typeface="Arial" charset="0"/>
                        </a:rPr>
                        <a:t>Falling Short? Learning and Career Success</a:t>
                      </a:r>
                      <a:r>
                        <a:rPr lang="en-US" sz="1400" smtClean="0">
                          <a:solidFill>
                            <a:schemeClr val="bg1"/>
                          </a:solidFill>
                          <a:effectLst/>
                          <a:latin typeface="Arial" charset="0"/>
                          <a:ea typeface="Arial" charset="0"/>
                          <a:cs typeface="Arial" charset="0"/>
                        </a:rPr>
                        <a:t>. </a:t>
                      </a:r>
                      <a:r>
                        <a:rPr lang="en-US" sz="1400" smtClean="0">
                          <a:solidFill>
                            <a:schemeClr val="bg1"/>
                          </a:solidFill>
                          <a:effectLst/>
                          <a:latin typeface="Arial Narrow" charset="0"/>
                          <a:ea typeface="Arial Narrow" charset="0"/>
                          <a:cs typeface="Arial Narrow" charset="0"/>
                        </a:rPr>
                        <a:t>Washington, DC: AAC&amp;U, 2015.</a:t>
                      </a:r>
                    </a:p>
                    <a:p>
                      <a:pPr marL="228600" marR="0" lvl="1" indent="-914400" algn="l" defTabSz="914400" rtl="0" eaLnBrk="1" fontAlgn="auto" latinLnBrk="0" hangingPunct="1">
                        <a:lnSpc>
                          <a:spcPct val="100000"/>
                        </a:lnSpc>
                        <a:spcBef>
                          <a:spcPts val="0"/>
                        </a:spcBef>
                        <a:spcAft>
                          <a:spcPts val="0"/>
                        </a:spcAft>
                        <a:buClrTx/>
                        <a:buSzTx/>
                        <a:buFontTx/>
                        <a:buNone/>
                        <a:tabLst/>
                        <a:defRPr/>
                      </a:pPr>
                      <a:endParaRPr lang="en-US" sz="600" smtClean="0">
                        <a:solidFill>
                          <a:schemeClr val="bg1"/>
                        </a:solidFill>
                        <a:effectLst/>
                        <a:latin typeface="Arial Narrow" charset="0"/>
                        <a:ea typeface="Arial Narrow" charset="0"/>
                        <a:cs typeface="Arial Narrow" charset="0"/>
                      </a:endParaRPr>
                    </a:p>
                    <a:p>
                      <a:pPr marL="228600" marR="0" lvl="1" indent="-914400" algn="l">
                        <a:spcBef>
                          <a:spcPts val="0"/>
                        </a:spcBef>
                        <a:spcAft>
                          <a:spcPts val="0"/>
                        </a:spcAft>
                      </a:pPr>
                      <a:r>
                        <a:rPr lang="en-US" sz="1400" smtClean="0">
                          <a:solidFill>
                            <a:schemeClr val="bg1"/>
                          </a:solidFill>
                          <a:effectLst/>
                          <a:latin typeface="Arial" charset="0"/>
                          <a:ea typeface="Arial" charset="0"/>
                          <a:cs typeface="Arial" charset="0"/>
                        </a:rPr>
                        <a:t>  **</a:t>
                      </a:r>
                      <a:r>
                        <a:rPr lang="en-US" sz="1000" baseline="0" smtClean="0">
                          <a:solidFill>
                            <a:schemeClr val="bg1"/>
                          </a:solidFill>
                          <a:effectLst/>
                          <a:latin typeface="Arial" charset="0"/>
                          <a:ea typeface="Arial" charset="0"/>
                          <a:cs typeface="Arial" charset="0"/>
                        </a:rPr>
                        <a:t> </a:t>
                      </a:r>
                      <a:r>
                        <a:rPr lang="en-US" sz="1400" smtClean="0">
                          <a:solidFill>
                            <a:schemeClr val="bg1"/>
                          </a:solidFill>
                          <a:effectLst/>
                          <a:latin typeface="Arial" charset="0"/>
                          <a:ea typeface="Arial" charset="0"/>
                          <a:cs typeface="Arial" charset="0"/>
                        </a:rPr>
                        <a:t>Effect sizes of 0.25 standard deviations or larger are “substantively important.”</a:t>
                      </a:r>
                      <a:r>
                        <a:rPr lang="en-US" sz="1400" baseline="0" smtClean="0">
                          <a:solidFill>
                            <a:schemeClr val="bg1"/>
                          </a:solidFill>
                          <a:effectLst/>
                          <a:latin typeface="Arial" charset="0"/>
                          <a:ea typeface="Arial" charset="0"/>
                          <a:cs typeface="Arial" charset="0"/>
                        </a:rPr>
                        <a:t> (</a:t>
                      </a:r>
                      <a:r>
                        <a:rPr lang="en-US" sz="1400" smtClean="0">
                          <a:solidFill>
                            <a:schemeClr val="bg1"/>
                          </a:solidFill>
                          <a:effectLst/>
                          <a:latin typeface="Arial" charset="0"/>
                          <a:ea typeface="Arial" charset="0"/>
                          <a:cs typeface="Arial" charset="0"/>
                        </a:rPr>
                        <a:t>US Dept of Ed.</a:t>
                      </a:r>
                      <a:r>
                        <a:rPr lang="en-US" sz="1400" baseline="0" smtClean="0">
                          <a:solidFill>
                            <a:schemeClr val="bg1"/>
                          </a:solidFill>
                          <a:effectLst/>
                          <a:latin typeface="Arial" charset="0"/>
                          <a:ea typeface="Arial" charset="0"/>
                          <a:cs typeface="Arial" charset="0"/>
                        </a:rPr>
                        <a:t>        </a:t>
                      </a:r>
                    </a:p>
                    <a:p>
                      <a:pPr marL="228600" marR="0" lvl="1" indent="-914400" algn="l">
                        <a:spcBef>
                          <a:spcPts val="0"/>
                        </a:spcBef>
                        <a:spcAft>
                          <a:spcPts val="0"/>
                        </a:spcAft>
                      </a:pPr>
                      <a:r>
                        <a:rPr lang="en-US" sz="1400" i="1" baseline="0" smtClean="0">
                          <a:solidFill>
                            <a:schemeClr val="bg1"/>
                          </a:solidFill>
                          <a:effectLst/>
                          <a:latin typeface="Arial" charset="0"/>
                          <a:ea typeface="Arial" charset="0"/>
                          <a:cs typeface="Arial" charset="0"/>
                        </a:rPr>
                        <a:t>     </a:t>
                      </a:r>
                      <a:r>
                        <a:rPr lang="en-US" sz="1000" i="1" baseline="0" smtClean="0">
                          <a:solidFill>
                            <a:schemeClr val="bg1"/>
                          </a:solidFill>
                          <a:effectLst/>
                          <a:latin typeface="Arial" charset="0"/>
                          <a:ea typeface="Arial" charset="0"/>
                          <a:cs typeface="Arial" charset="0"/>
                        </a:rPr>
                        <a:t> </a:t>
                      </a:r>
                      <a:r>
                        <a:rPr lang="en-US" sz="1400" i="1" smtClean="0">
                          <a:solidFill>
                            <a:schemeClr val="bg1"/>
                          </a:solidFill>
                          <a:effectLst/>
                          <a:latin typeface="Arial" charset="0"/>
                          <a:ea typeface="Arial" charset="0"/>
                          <a:cs typeface="Arial" charset="0"/>
                        </a:rPr>
                        <a:t>What</a:t>
                      </a:r>
                      <a:r>
                        <a:rPr lang="en-US" sz="1400" i="1" baseline="0" smtClean="0">
                          <a:solidFill>
                            <a:schemeClr val="bg1"/>
                          </a:solidFill>
                          <a:effectLst/>
                          <a:latin typeface="Arial" charset="0"/>
                          <a:ea typeface="Arial" charset="0"/>
                          <a:cs typeface="Arial" charset="0"/>
                        </a:rPr>
                        <a:t> </a:t>
                      </a:r>
                      <a:r>
                        <a:rPr lang="en-US" sz="1400" i="1" smtClean="0">
                          <a:solidFill>
                            <a:schemeClr val="bg1"/>
                          </a:solidFill>
                          <a:effectLst/>
                          <a:latin typeface="Arial" charset="0"/>
                          <a:ea typeface="Arial" charset="0"/>
                          <a:cs typeface="Arial" charset="0"/>
                        </a:rPr>
                        <a:t>Works</a:t>
                      </a:r>
                      <a:r>
                        <a:rPr lang="en-US" sz="1400" i="1" baseline="0" smtClean="0">
                          <a:solidFill>
                            <a:schemeClr val="bg1"/>
                          </a:solidFill>
                          <a:effectLst/>
                          <a:latin typeface="Arial" charset="0"/>
                          <a:ea typeface="Arial" charset="0"/>
                          <a:cs typeface="Arial" charset="0"/>
                        </a:rPr>
                        <a:t> </a:t>
                      </a:r>
                      <a:r>
                        <a:rPr lang="en-US" sz="1400" i="1" smtClean="0">
                          <a:solidFill>
                            <a:schemeClr val="bg1"/>
                          </a:solidFill>
                          <a:effectLst/>
                          <a:latin typeface="Arial" charset="0"/>
                          <a:ea typeface="Arial" charset="0"/>
                          <a:cs typeface="Arial" charset="0"/>
                        </a:rPr>
                        <a:t>Clearinghouse Procedures and Standards Handbook </a:t>
                      </a:r>
                      <a:r>
                        <a:rPr lang="en-US" sz="1400" smtClean="0">
                          <a:solidFill>
                            <a:schemeClr val="bg1"/>
                          </a:solidFill>
                          <a:effectLst/>
                          <a:latin typeface="Arial" charset="0"/>
                          <a:ea typeface="Arial" charset="0"/>
                          <a:cs typeface="Arial" charset="0"/>
                        </a:rPr>
                        <a:t>version 3.0. </a:t>
                      </a:r>
                      <a:r>
                        <a:rPr lang="en-US" sz="1400" smtClean="0">
                          <a:solidFill>
                            <a:schemeClr val="bg1"/>
                          </a:solidFill>
                          <a:effectLst/>
                          <a:latin typeface="Arial Narrow" charset="0"/>
                          <a:ea typeface="Arial Narrow" charset="0"/>
                          <a:cs typeface="Arial Narrow" charset="0"/>
                        </a:rPr>
                        <a:t>Web. March, 2014, p. 23.</a:t>
                      </a:r>
                      <a:r>
                        <a:rPr lang="en-US" sz="1400" smtClean="0">
                          <a:solidFill>
                            <a:schemeClr val="bg1"/>
                          </a:solidFill>
                          <a:effectLst/>
                          <a:latin typeface="Arial" charset="0"/>
                          <a:ea typeface="Arial" charset="0"/>
                          <a:cs typeface="Arial" charset="0"/>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extBox 1"/>
          <p:cNvSpPr txBox="1"/>
          <p:nvPr/>
        </p:nvSpPr>
        <p:spPr>
          <a:xfrm>
            <a:off x="1066800" y="4238779"/>
            <a:ext cx="5486400" cy="257021"/>
          </a:xfrm>
          <a:prstGeom prst="rect">
            <a:avLst/>
          </a:prstGeom>
          <a:solidFill>
            <a:schemeClr val="bg2"/>
          </a:solidFill>
        </p:spPr>
        <p:txBody>
          <a:bodyPr wrap="square" rtlCol="0">
            <a:spAutoFit/>
          </a:bodyPr>
          <a:lstStyle/>
          <a:p>
            <a:endParaRPr lang="en-US"/>
          </a:p>
        </p:txBody>
      </p:sp>
      <p:sp>
        <p:nvSpPr>
          <p:cNvPr id="17" name="TextBox 16"/>
          <p:cNvSpPr txBox="1"/>
          <p:nvPr/>
        </p:nvSpPr>
        <p:spPr>
          <a:xfrm>
            <a:off x="7152520" y="6367790"/>
            <a:ext cx="1686680" cy="261610"/>
          </a:xfrm>
          <a:prstGeom prst="rect">
            <a:avLst/>
          </a:prstGeom>
          <a:solidFill>
            <a:schemeClr val="bg2"/>
          </a:solidFill>
        </p:spPr>
        <p:txBody>
          <a:bodyPr wrap="none" rtlCol="0">
            <a:spAutoFit/>
          </a:bodyPr>
          <a:lstStyle/>
          <a:p>
            <a:r>
              <a:rPr lang="en-US" sz="1100" smtClean="0">
                <a:latin typeface="arial narrow" charset="0"/>
              </a:rPr>
              <a:t>© 2015 Mary-Ann Winkelmes</a:t>
            </a:r>
            <a:endParaRPr lang="en-US" sz="1100">
              <a:latin typeface="arial narrow"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33400"/>
            <a:ext cx="8229599" cy="3842703"/>
          </a:xfrm>
          <a:prstGeom prst="rect">
            <a:avLst/>
          </a:prstGeom>
        </p:spPr>
      </p:pic>
      <p:sp>
        <p:nvSpPr>
          <p:cNvPr id="3" name="TextBox 2"/>
          <p:cNvSpPr txBox="1"/>
          <p:nvPr/>
        </p:nvSpPr>
        <p:spPr>
          <a:xfrm>
            <a:off x="7755467" y="533400"/>
            <a:ext cx="869149" cy="400110"/>
          </a:xfrm>
          <a:prstGeom prst="rect">
            <a:avLst/>
          </a:prstGeom>
          <a:noFill/>
        </p:spPr>
        <p:txBody>
          <a:bodyPr wrap="none" rtlCol="0">
            <a:spAutoFit/>
          </a:bodyPr>
          <a:lstStyle/>
          <a:p>
            <a:r>
              <a:rPr lang="en-US" sz="2000" b="1" smtClean="0">
                <a:solidFill>
                  <a:schemeClr val="accent5"/>
                </a:solidFill>
              </a:rPr>
              <a:t>(p. 10)</a:t>
            </a:r>
            <a:endParaRPr lang="en-US" sz="2000" b="1">
              <a:solidFill>
                <a:schemeClr val="accent5"/>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461624758"/>
              </p:ext>
            </p:extLst>
          </p:nvPr>
        </p:nvGraphicFramePr>
        <p:xfrm>
          <a:off x="381000" y="4343400"/>
          <a:ext cx="8381999" cy="1767840"/>
        </p:xfrm>
        <a:graphic>
          <a:graphicData uri="http://schemas.openxmlformats.org/drawingml/2006/table">
            <a:tbl>
              <a:tblPr firstRow="1" firstCol="1" bandRow="1"/>
              <a:tblGrid>
                <a:gridCol w="8381999"/>
              </a:tblGrid>
              <a:tr h="1711973">
                <a:tc>
                  <a:txBody>
                    <a:bodyPr/>
                    <a:lstStyle/>
                    <a:p>
                      <a:pPr marL="0" marR="0" algn="l">
                        <a:spcBef>
                          <a:spcPts val="0"/>
                        </a:spcBef>
                        <a:spcAft>
                          <a:spcPts val="0"/>
                        </a:spcAft>
                      </a:pPr>
                      <a:endParaRPr lang="en-US" sz="200" b="1" u="sng" smtClean="0">
                        <a:solidFill>
                          <a:schemeClr val="bg1"/>
                        </a:solidFill>
                        <a:effectLst/>
                        <a:latin typeface="Arial" charset="0"/>
                        <a:ea typeface="Arial" charset="0"/>
                        <a:cs typeface="Arial" charset="0"/>
                      </a:endParaRPr>
                    </a:p>
                    <a:p>
                      <a:pPr marL="0" marR="0" algn="l">
                        <a:lnSpc>
                          <a:spcPct val="95000"/>
                        </a:lnSpc>
                        <a:spcBef>
                          <a:spcPts val="0"/>
                        </a:spcBef>
                        <a:spcAft>
                          <a:spcPts val="0"/>
                        </a:spcAft>
                      </a:pPr>
                      <a:r>
                        <a:rPr lang="en-US" sz="2000" b="1" u="sng" smtClean="0">
                          <a:solidFill>
                            <a:schemeClr val="bg1"/>
                          </a:solidFill>
                          <a:effectLst/>
                          <a:latin typeface="Arial Narrow" charset="0"/>
                          <a:ea typeface="Arial Narrow" charset="0"/>
                          <a:cs typeface="Arial Narrow" charset="0"/>
                        </a:rPr>
                        <a:t>KEY</a:t>
                      </a:r>
                      <a:r>
                        <a:rPr lang="en-US" sz="2000" u="sng" smtClean="0">
                          <a:solidFill>
                            <a:schemeClr val="bg1"/>
                          </a:solidFill>
                          <a:effectLst/>
                          <a:latin typeface="Arial Narrow" charset="0"/>
                          <a:ea typeface="Arial Narrow" charset="0"/>
                          <a:cs typeface="Arial Narrow" charset="0"/>
                        </a:rPr>
                        <a:t>:</a:t>
                      </a:r>
                      <a:r>
                        <a:rPr lang="en-US" sz="2000" u="none" baseline="0">
                          <a:solidFill>
                            <a:schemeClr val="bg1"/>
                          </a:solidFill>
                          <a:effectLst/>
                          <a:latin typeface="Arial Narrow" charset="0"/>
                          <a:ea typeface="Arial Narrow" charset="0"/>
                          <a:cs typeface="Arial Narrow" charset="0"/>
                        </a:rPr>
                        <a:t> </a:t>
                      </a:r>
                      <a:r>
                        <a:rPr lang="en-US" sz="2000" u="none" baseline="0" smtClean="0">
                          <a:solidFill>
                            <a:schemeClr val="bg1"/>
                          </a:solidFill>
                          <a:effectLst/>
                          <a:latin typeface="Arial Narrow" charset="0"/>
                          <a:ea typeface="Arial Narrow" charset="0"/>
                          <a:cs typeface="Arial Narrow" charset="0"/>
                        </a:rPr>
                        <a:t> </a:t>
                      </a:r>
                      <a:r>
                        <a:rPr lang="en-US" sz="2000" b="1" smtClean="0">
                          <a:solidFill>
                            <a:schemeClr val="tx1"/>
                          </a:solidFill>
                          <a:effectLst/>
                          <a:latin typeface="Arial Narrow" charset="0"/>
                          <a:ea typeface="Arial Narrow" charset="0"/>
                          <a:cs typeface="Arial Narrow" charset="0"/>
                        </a:rPr>
                        <a:t>N</a:t>
                      </a:r>
                      <a:r>
                        <a:rPr lang="en-US" sz="2000">
                          <a:solidFill>
                            <a:schemeClr val="tx1"/>
                          </a:solidFill>
                          <a:effectLst/>
                          <a:latin typeface="Arial Narrow" charset="0"/>
                          <a:ea typeface="Arial Narrow" charset="0"/>
                          <a:cs typeface="Arial Narrow" charset="0"/>
                        </a:rPr>
                        <a:t>: number of students </a:t>
                      </a:r>
                      <a:r>
                        <a:rPr lang="en-US" sz="2000" smtClean="0">
                          <a:solidFill>
                            <a:schemeClr val="tx1"/>
                          </a:solidFill>
                          <a:effectLst/>
                          <a:latin typeface="Arial Narrow" charset="0"/>
                          <a:ea typeface="Arial Narrow" charset="0"/>
                          <a:cs typeface="Arial Narrow" charset="0"/>
                        </a:rPr>
                        <a:t>responding                                   </a:t>
                      </a:r>
                      <a:r>
                        <a:rPr lang="en-US" sz="2000" b="1" smtClean="0">
                          <a:solidFill>
                            <a:schemeClr val="tx1"/>
                          </a:solidFill>
                          <a:effectLst/>
                          <a:latin typeface="Arial Narrow" charset="0"/>
                          <a:ea typeface="Arial Narrow" charset="0"/>
                          <a:cs typeface="Arial Narrow" charset="0"/>
                        </a:rPr>
                        <a:t>|</a:t>
                      </a:r>
                      <a:r>
                        <a:rPr lang="en-US" sz="2000" b="1" baseline="30000" smtClean="0">
                          <a:solidFill>
                            <a:schemeClr val="tx1"/>
                          </a:solidFill>
                          <a:effectLst/>
                          <a:latin typeface="Arial Narrow" charset="0"/>
                          <a:ea typeface="Arial Narrow" charset="0"/>
                          <a:cs typeface="Arial Narrow" charset="0"/>
                        </a:rPr>
                        <a:t>__</a:t>
                      </a:r>
                      <a:r>
                        <a:rPr lang="en-US" sz="2000" b="1" smtClean="0">
                          <a:solidFill>
                            <a:schemeClr val="tx1"/>
                          </a:solidFill>
                          <a:effectLst/>
                          <a:latin typeface="Arial Narrow" charset="0"/>
                          <a:ea typeface="Arial Narrow" charset="0"/>
                          <a:cs typeface="Arial Narrow" charset="0"/>
                        </a:rPr>
                        <a:t>|</a:t>
                      </a:r>
                      <a:r>
                        <a:rPr lang="en-US" sz="2000" smtClean="0">
                          <a:solidFill>
                            <a:schemeClr val="tx1"/>
                          </a:solidFill>
                          <a:effectLst/>
                          <a:latin typeface="Arial Narrow" charset="0"/>
                          <a:ea typeface="Arial Narrow" charset="0"/>
                          <a:cs typeface="Arial Narrow" charset="0"/>
                        </a:rPr>
                        <a:t>:</a:t>
                      </a:r>
                      <a:r>
                        <a:rPr lang="en-US" sz="2000" baseline="0" smtClean="0">
                          <a:solidFill>
                            <a:schemeClr val="tx1"/>
                          </a:solidFill>
                          <a:effectLst/>
                          <a:latin typeface="Arial Narrow" charset="0"/>
                          <a:ea typeface="Arial Narrow" charset="0"/>
                          <a:cs typeface="Arial Narrow" charset="0"/>
                        </a:rPr>
                        <a:t> one standard error     </a:t>
                      </a:r>
                    </a:p>
                    <a:p>
                      <a:pPr marL="0" marR="0" algn="l">
                        <a:lnSpc>
                          <a:spcPct val="95000"/>
                        </a:lnSpc>
                        <a:spcBef>
                          <a:spcPts val="0"/>
                        </a:spcBef>
                        <a:spcAft>
                          <a:spcPts val="0"/>
                        </a:spcAft>
                      </a:pPr>
                      <a:r>
                        <a:rPr lang="en-US" sz="2000" b="1" baseline="0" smtClean="0">
                          <a:solidFill>
                            <a:schemeClr val="tx1"/>
                          </a:solidFill>
                          <a:effectLst/>
                          <a:latin typeface="Arial Narrow" charset="0"/>
                          <a:ea typeface="Arial Narrow" charset="0"/>
                          <a:cs typeface="Arial Narrow" charset="0"/>
                        </a:rPr>
                        <a:t>          </a:t>
                      </a:r>
                      <a:r>
                        <a:rPr lang="en-US" sz="2000" b="1" smtClean="0">
                          <a:solidFill>
                            <a:schemeClr val="tx1"/>
                          </a:solidFill>
                          <a:effectLst/>
                          <a:latin typeface="Arial Narrow" charset="0"/>
                          <a:ea typeface="Arial Narrow" charset="0"/>
                          <a:cs typeface="Arial Narrow" charset="0"/>
                        </a:rPr>
                        <a:t>ES</a:t>
                      </a:r>
                      <a:r>
                        <a:rPr lang="en-US" sz="2000">
                          <a:solidFill>
                            <a:schemeClr val="tx1"/>
                          </a:solidFill>
                          <a:effectLst/>
                          <a:latin typeface="Arial Narrow" charset="0"/>
                          <a:ea typeface="Arial Narrow" charset="0"/>
                          <a:cs typeface="Arial Narrow" charset="0"/>
                        </a:rPr>
                        <a:t>: effect </a:t>
                      </a:r>
                      <a:r>
                        <a:rPr lang="en-US" sz="2000" smtClean="0">
                          <a:solidFill>
                            <a:schemeClr val="tx1"/>
                          </a:solidFill>
                          <a:effectLst/>
                          <a:latin typeface="Arial Narrow" charset="0"/>
                          <a:ea typeface="Arial Narrow" charset="0"/>
                          <a:cs typeface="Arial Narrow" charset="0"/>
                        </a:rPr>
                        <a:t>size (Hedges’ G)  Effect sizes of 0.25 standard deviations or larger are</a:t>
                      </a:r>
                      <a:r>
                        <a:rPr lang="en-US" sz="2000" baseline="0" smtClean="0">
                          <a:solidFill>
                            <a:schemeClr val="tx1"/>
                          </a:solidFill>
                          <a:effectLst/>
                          <a:latin typeface="Arial Narrow" charset="0"/>
                          <a:ea typeface="Arial Narrow" charset="0"/>
                          <a:cs typeface="Arial Narrow" charset="0"/>
                        </a:rPr>
                        <a:t> </a:t>
                      </a:r>
                    </a:p>
                    <a:p>
                      <a:pPr marL="0" marR="0" algn="l">
                        <a:lnSpc>
                          <a:spcPct val="95000"/>
                        </a:lnSpc>
                        <a:spcBef>
                          <a:spcPts val="0"/>
                        </a:spcBef>
                        <a:spcAft>
                          <a:spcPts val="0"/>
                        </a:spcAft>
                      </a:pPr>
                      <a:r>
                        <a:rPr lang="en-US" sz="2000" baseline="0" smtClean="0">
                          <a:solidFill>
                            <a:schemeClr val="tx1"/>
                          </a:solidFill>
                          <a:effectLst/>
                          <a:latin typeface="Arial Narrow" charset="0"/>
                          <a:ea typeface="Arial Narrow" charset="0"/>
                          <a:cs typeface="Arial Narrow" charset="0"/>
                        </a:rPr>
                        <a:t>                   </a:t>
                      </a:r>
                      <a:r>
                        <a:rPr lang="en-US" sz="2000" smtClean="0">
                          <a:solidFill>
                            <a:schemeClr val="tx1"/>
                          </a:solidFill>
                          <a:effectLst/>
                          <a:latin typeface="Arial Narrow" charset="0"/>
                          <a:ea typeface="Arial Narrow" charset="0"/>
                          <a:cs typeface="Arial Narrow" charset="0"/>
                        </a:rPr>
                        <a:t>“substantively important” (US Dept of Education</a:t>
                      </a:r>
                      <a:r>
                        <a:rPr lang="en-US" sz="2000" baseline="0" smtClean="0">
                          <a:solidFill>
                            <a:schemeClr val="tx1"/>
                          </a:solidFill>
                          <a:effectLst/>
                          <a:latin typeface="Arial Narrow" charset="0"/>
                          <a:ea typeface="Arial Narrow" charset="0"/>
                          <a:cs typeface="Arial Narrow" charset="0"/>
                        </a:rPr>
                        <a:t> </a:t>
                      </a:r>
                      <a:r>
                        <a:rPr lang="en-US" sz="2000" i="1" baseline="0" smtClean="0">
                          <a:solidFill>
                            <a:schemeClr val="tx1"/>
                          </a:solidFill>
                          <a:effectLst/>
                          <a:latin typeface="Arial Narrow" charset="0"/>
                          <a:ea typeface="Arial Narrow" charset="0"/>
                          <a:cs typeface="Arial Narrow" charset="0"/>
                        </a:rPr>
                        <a:t>WWC,</a:t>
                      </a:r>
                      <a:r>
                        <a:rPr lang="en-US" sz="2000" baseline="0" smtClean="0">
                          <a:solidFill>
                            <a:schemeClr val="tx1"/>
                          </a:solidFill>
                          <a:effectLst/>
                          <a:latin typeface="Arial Narrow" charset="0"/>
                          <a:ea typeface="Arial Narrow" charset="0"/>
                          <a:cs typeface="Arial Narrow" charset="0"/>
                        </a:rPr>
                        <a:t> </a:t>
                      </a:r>
                      <a:r>
                        <a:rPr lang="en-US" sz="2000" smtClean="0">
                          <a:solidFill>
                            <a:schemeClr val="tx1"/>
                          </a:solidFill>
                          <a:effectLst/>
                          <a:latin typeface="Arial Narrow" charset="0"/>
                          <a:ea typeface="Arial Narrow" charset="0"/>
                          <a:cs typeface="Arial Narrow" charset="0"/>
                        </a:rPr>
                        <a:t>2014, p. 23).</a:t>
                      </a:r>
                      <a:endParaRPr lang="en-US" sz="2000" b="1" smtClean="0">
                        <a:solidFill>
                          <a:schemeClr val="tx1"/>
                        </a:solidFill>
                        <a:effectLst/>
                        <a:latin typeface="Arial Narrow" charset="0"/>
                        <a:ea typeface="Arial Narrow" charset="0"/>
                        <a:cs typeface="Arial Narrow" charset="0"/>
                      </a:endParaRPr>
                    </a:p>
                    <a:p>
                      <a:pPr marL="0" marR="0" algn="l">
                        <a:lnSpc>
                          <a:spcPct val="95000"/>
                        </a:lnSpc>
                        <a:spcBef>
                          <a:spcPts val="0"/>
                        </a:spcBef>
                        <a:spcAft>
                          <a:spcPts val="0"/>
                        </a:spcAft>
                      </a:pPr>
                      <a:r>
                        <a:rPr lang="en-US" sz="2000" b="1" smtClean="0">
                          <a:solidFill>
                            <a:schemeClr val="tx1"/>
                          </a:solidFill>
                          <a:effectLst/>
                          <a:latin typeface="Arial Narrow" charset="0"/>
                          <a:ea typeface="Arial Narrow" charset="0"/>
                          <a:cs typeface="Arial Narrow" charset="0"/>
                        </a:rPr>
                        <a:t>           Less </a:t>
                      </a:r>
                      <a:r>
                        <a:rPr lang="en-US" sz="2000" b="1">
                          <a:solidFill>
                            <a:schemeClr val="tx1"/>
                          </a:solidFill>
                          <a:effectLst/>
                          <a:latin typeface="Arial Narrow" charset="0"/>
                          <a:ea typeface="Arial Narrow" charset="0"/>
                          <a:cs typeface="Arial Narrow" charset="0"/>
                        </a:rPr>
                        <a:t>Transparent</a:t>
                      </a:r>
                      <a:r>
                        <a:rPr lang="en-US" sz="2000">
                          <a:solidFill>
                            <a:schemeClr val="tx1"/>
                          </a:solidFill>
                          <a:effectLst/>
                          <a:latin typeface="Arial Narrow" charset="0"/>
                          <a:ea typeface="Arial Narrow" charset="0"/>
                          <a:cs typeface="Arial Narrow" charset="0"/>
                        </a:rPr>
                        <a:t>: mean perceived transparency </a:t>
                      </a:r>
                      <a:r>
                        <a:rPr lang="en-US" sz="2000" smtClean="0">
                          <a:solidFill>
                            <a:schemeClr val="tx1"/>
                          </a:solidFill>
                          <a:effectLst/>
                          <a:latin typeface="Arial Narrow" charset="0"/>
                          <a:ea typeface="Arial Narrow" charset="0"/>
                          <a:cs typeface="Arial Narrow" charset="0"/>
                        </a:rPr>
                        <a:t> &lt; 3.3/4</a:t>
                      </a:r>
                      <a:r>
                        <a:rPr lang="en-US" sz="2000" baseline="0" smtClean="0">
                          <a:solidFill>
                            <a:schemeClr val="tx1"/>
                          </a:solidFill>
                          <a:effectLst/>
                          <a:latin typeface="Arial Narrow" charset="0"/>
                          <a:ea typeface="Arial Narrow" charset="0"/>
                          <a:cs typeface="Arial Narrow" charset="0"/>
                        </a:rPr>
                        <a:t> </a:t>
                      </a:r>
                    </a:p>
                    <a:p>
                      <a:pPr marL="0" marR="0" algn="l">
                        <a:lnSpc>
                          <a:spcPct val="95000"/>
                        </a:lnSpc>
                        <a:spcBef>
                          <a:spcPts val="0"/>
                        </a:spcBef>
                        <a:spcAft>
                          <a:spcPts val="0"/>
                        </a:spcAft>
                      </a:pPr>
                      <a:r>
                        <a:rPr lang="en-US" sz="2000" b="1" baseline="0" smtClean="0">
                          <a:solidFill>
                            <a:schemeClr val="tx1"/>
                          </a:solidFill>
                          <a:effectLst/>
                          <a:latin typeface="Arial Narrow" charset="0"/>
                          <a:ea typeface="Arial Narrow" charset="0"/>
                          <a:cs typeface="Arial Narrow" charset="0"/>
                        </a:rPr>
                        <a:t>           </a:t>
                      </a:r>
                      <a:r>
                        <a:rPr lang="en-US" sz="2000" b="1" smtClean="0">
                          <a:solidFill>
                            <a:schemeClr val="tx1"/>
                          </a:solidFill>
                          <a:effectLst/>
                          <a:latin typeface="Arial Narrow" charset="0"/>
                          <a:ea typeface="Arial Narrow" charset="0"/>
                          <a:cs typeface="Arial Narrow" charset="0"/>
                        </a:rPr>
                        <a:t>More </a:t>
                      </a:r>
                      <a:r>
                        <a:rPr lang="en-US" sz="2000" b="1">
                          <a:solidFill>
                            <a:schemeClr val="tx1"/>
                          </a:solidFill>
                          <a:effectLst/>
                          <a:latin typeface="Arial Narrow" charset="0"/>
                          <a:ea typeface="Arial Narrow" charset="0"/>
                          <a:cs typeface="Arial Narrow" charset="0"/>
                        </a:rPr>
                        <a:t>Transparent</a:t>
                      </a:r>
                      <a:r>
                        <a:rPr lang="en-US" sz="2000">
                          <a:solidFill>
                            <a:schemeClr val="tx1"/>
                          </a:solidFill>
                          <a:effectLst/>
                          <a:latin typeface="Arial Narrow" charset="0"/>
                          <a:ea typeface="Arial Narrow" charset="0"/>
                          <a:cs typeface="Arial Narrow" charset="0"/>
                        </a:rPr>
                        <a:t>: </a:t>
                      </a:r>
                      <a:r>
                        <a:rPr lang="en-US" sz="2000" smtClean="0">
                          <a:solidFill>
                            <a:schemeClr val="tx1"/>
                          </a:solidFill>
                          <a:effectLst/>
                          <a:latin typeface="Arial Narrow" charset="0"/>
                          <a:ea typeface="Arial Narrow" charset="0"/>
                          <a:cs typeface="Arial Narrow" charset="0"/>
                        </a:rPr>
                        <a:t>mean</a:t>
                      </a:r>
                      <a:r>
                        <a:rPr lang="en-US" sz="2000" baseline="0" smtClean="0">
                          <a:solidFill>
                            <a:schemeClr val="tx1"/>
                          </a:solidFill>
                          <a:effectLst/>
                          <a:latin typeface="Arial Narrow" charset="0"/>
                          <a:ea typeface="Arial Narrow" charset="0"/>
                          <a:cs typeface="Arial Narrow" charset="0"/>
                        </a:rPr>
                        <a:t> </a:t>
                      </a:r>
                      <a:r>
                        <a:rPr lang="en-US" sz="2000" baseline="0" smtClean="0">
                          <a:solidFill>
                            <a:schemeClr val="tx1"/>
                          </a:solidFill>
                          <a:effectLst/>
                          <a:latin typeface="Arial Narrow" charset="0"/>
                          <a:ea typeface="Arial Narrow" charset="0"/>
                          <a:cs typeface="Arial Narrow" charset="0"/>
                          <a:sym typeface="Symbol" charset="2"/>
                        </a:rPr>
                        <a:t>      </a:t>
                      </a:r>
                      <a:r>
                        <a:rPr lang="en-US" sz="2000" smtClean="0">
                          <a:solidFill>
                            <a:schemeClr val="tx1"/>
                          </a:solidFill>
                          <a:effectLst/>
                          <a:latin typeface="Arial Narrow" charset="0"/>
                          <a:ea typeface="Arial Narrow" charset="0"/>
                          <a:cs typeface="Arial Narrow" charset="0"/>
                        </a:rPr>
                        <a:t>3.3/4</a:t>
                      </a:r>
                      <a:endParaRPr lang="en-US" sz="2000" b="1" smtClean="0">
                        <a:solidFill>
                          <a:schemeClr val="tx1"/>
                        </a:solidFill>
                        <a:effectLst/>
                        <a:latin typeface="Arial Narrow" charset="0"/>
                        <a:ea typeface="Arial Narrow" charset="0"/>
                        <a:cs typeface="Arial Narrow" charset="0"/>
                      </a:endParaRPr>
                    </a:p>
                    <a:p>
                      <a:pPr marL="0" marR="0" algn="l">
                        <a:lnSpc>
                          <a:spcPct val="95000"/>
                        </a:lnSpc>
                        <a:spcBef>
                          <a:spcPts val="0"/>
                        </a:spcBef>
                        <a:spcAft>
                          <a:spcPts val="0"/>
                        </a:spcAft>
                      </a:pPr>
                      <a:r>
                        <a:rPr lang="en-US" sz="2000" b="1" smtClean="0">
                          <a:solidFill>
                            <a:schemeClr val="tx1"/>
                          </a:solidFill>
                          <a:effectLst/>
                          <a:latin typeface="Arial Narrow" charset="0"/>
                          <a:ea typeface="Arial Narrow" charset="0"/>
                          <a:cs typeface="Arial Narrow" charset="0"/>
                        </a:rPr>
                        <a:t>         * </a:t>
                      </a:r>
                      <a:r>
                        <a:rPr lang="en-US" sz="2000" smtClean="0">
                          <a:solidFill>
                            <a:schemeClr val="tx1"/>
                          </a:solidFill>
                          <a:effectLst/>
                          <a:latin typeface="Arial Narrow" charset="0"/>
                          <a:ea typeface="Arial Narrow" charset="0"/>
                          <a:cs typeface="Arial Narrow" charset="0"/>
                        </a:rPr>
                        <a:t>Hart Associates</a:t>
                      </a:r>
                      <a:r>
                        <a:rPr lang="en-US" sz="2000" baseline="0" smtClean="0">
                          <a:solidFill>
                            <a:schemeClr val="tx1"/>
                          </a:solidFill>
                          <a:effectLst/>
                          <a:latin typeface="Arial Narrow" charset="0"/>
                          <a:ea typeface="Arial Narrow" charset="0"/>
                          <a:cs typeface="Arial Narrow" charset="0"/>
                        </a:rPr>
                        <a:t> employer surveys, </a:t>
                      </a:r>
                      <a:r>
                        <a:rPr lang="en-US" sz="2000" smtClean="0">
                          <a:solidFill>
                            <a:schemeClr val="tx1"/>
                          </a:solidFill>
                          <a:effectLst/>
                          <a:latin typeface="Arial Narrow" charset="0"/>
                          <a:ea typeface="Arial Narrow" charset="0"/>
                          <a:cs typeface="Arial Narrow" charset="0"/>
                        </a:rPr>
                        <a:t>2015, 2013.</a:t>
                      </a:r>
                      <a:endParaRPr lang="en-US" sz="2000">
                        <a:solidFill>
                          <a:schemeClr val="tx1"/>
                        </a:solidFill>
                        <a:effectLst/>
                        <a:latin typeface="Arial Narrow" charset="0"/>
                        <a:ea typeface="Arial Narrow" charset="0"/>
                        <a:cs typeface="Arial Narrow"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r>
            </a:tbl>
          </a:graphicData>
        </a:graphic>
      </p:graphicFrame>
      <p:cxnSp>
        <p:nvCxnSpPr>
          <p:cNvPr id="7" name="Straight Connector 6"/>
          <p:cNvCxnSpPr/>
          <p:nvPr/>
        </p:nvCxnSpPr>
        <p:spPr>
          <a:xfrm>
            <a:off x="8762999" y="4238779"/>
            <a:ext cx="0" cy="1950354"/>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8327" y="1098620"/>
            <a:ext cx="860860" cy="3244780"/>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4493" y="5533089"/>
            <a:ext cx="275507" cy="296700"/>
          </a:xfrm>
          <a:prstGeom prst="rect">
            <a:avLst/>
          </a:prstGeom>
        </p:spPr>
      </p:pic>
    </p:spTree>
    <p:extLst>
      <p:ext uri="{BB962C8B-B14F-4D97-AF65-F5344CB8AC3E}">
        <p14:creationId xmlns:p14="http://schemas.microsoft.com/office/powerpoint/2010/main" val="88311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7589127" cy="738664"/>
          </a:xfrm>
          <a:prstGeom prst="rect">
            <a:avLst/>
          </a:prstGeom>
          <a:noFill/>
        </p:spPr>
        <p:txBody>
          <a:bodyPr wrap="square" rtlCol="0">
            <a:spAutoFit/>
          </a:bodyPr>
          <a:lstStyle/>
          <a:p>
            <a:r>
              <a:rPr lang="en-US" sz="2400" b="1" i="1" smtClean="0">
                <a:solidFill>
                  <a:srgbClr val="C00000"/>
                </a:solidFill>
                <a:latin typeface="Arial" charset="0"/>
                <a:ea typeface="Arial" charset="0"/>
                <a:cs typeface="Arial" charset="0"/>
              </a:rPr>
              <a:t>Baseline Equivalence, Beginning of Term</a:t>
            </a:r>
          </a:p>
          <a:p>
            <a:r>
              <a:rPr lang="en-US" b="1" smtClean="0">
                <a:solidFill>
                  <a:srgbClr val="C00000"/>
                </a:solidFill>
                <a:latin typeface="Arial narrow" charset="0"/>
                <a:ea typeface="Arial" charset="0"/>
                <a:cs typeface="Arial" charset="0"/>
              </a:rPr>
              <a:t>All Disciplines, All Students</a:t>
            </a:r>
            <a:endParaRPr lang="en-US" b="1">
              <a:solidFill>
                <a:srgbClr val="C00000"/>
              </a:solidFill>
              <a:latin typeface="Arial narrow" charset="0"/>
              <a:ea typeface="Arial" charset="0"/>
              <a:cs typeface="Arial"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062727"/>
            <a:ext cx="8496854" cy="5109473"/>
          </a:xfrm>
          <a:prstGeom prst="rect">
            <a:avLst/>
          </a:prstGeom>
        </p:spPr>
      </p:pic>
      <p:cxnSp>
        <p:nvCxnSpPr>
          <p:cNvPr id="4" name="Straight Connector 3"/>
          <p:cNvCxnSpPr/>
          <p:nvPr/>
        </p:nvCxnSpPr>
        <p:spPr>
          <a:xfrm>
            <a:off x="381000" y="838200"/>
            <a:ext cx="0" cy="5334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362200" y="5940623"/>
            <a:ext cx="762000" cy="307777"/>
          </a:xfrm>
          <a:prstGeom prst="rect">
            <a:avLst/>
          </a:prstGeom>
          <a:solidFill>
            <a:schemeClr val="bg2"/>
          </a:solidFill>
        </p:spPr>
        <p:txBody>
          <a:bodyPr wrap="square" rtlCol="0">
            <a:spAutoFit/>
          </a:bodyPr>
          <a:lstStyle/>
          <a:p>
            <a:r>
              <a:rPr lang="en-US" sz="1400" smtClean="0">
                <a:latin typeface="Arial Narrow" charset="0"/>
                <a:ea typeface="Arial Narrow" charset="0"/>
                <a:cs typeface="Arial Narrow" charset="0"/>
              </a:rPr>
              <a:t>(N=485)</a:t>
            </a:r>
            <a:endParaRPr lang="en-US" sz="1400">
              <a:latin typeface="Arial Narrow" charset="0"/>
              <a:ea typeface="Arial Narrow" charset="0"/>
              <a:cs typeface="Arial Narrow" charset="0"/>
            </a:endParaRPr>
          </a:p>
        </p:txBody>
      </p:sp>
      <p:sp>
        <p:nvSpPr>
          <p:cNvPr id="6" name="TextBox 5"/>
          <p:cNvSpPr txBox="1"/>
          <p:nvPr/>
        </p:nvSpPr>
        <p:spPr>
          <a:xfrm>
            <a:off x="4800600" y="5907966"/>
            <a:ext cx="721672" cy="307777"/>
          </a:xfrm>
          <a:prstGeom prst="rect">
            <a:avLst/>
          </a:prstGeom>
          <a:solidFill>
            <a:schemeClr val="bg2"/>
          </a:solidFill>
        </p:spPr>
        <p:txBody>
          <a:bodyPr wrap="none" rtlCol="0">
            <a:spAutoFit/>
          </a:bodyPr>
          <a:lstStyle/>
          <a:p>
            <a:r>
              <a:rPr lang="en-US" sz="1400" smtClean="0">
                <a:latin typeface="Arial Narrow" charset="0"/>
                <a:ea typeface="Arial Narrow" charset="0"/>
                <a:cs typeface="Arial Narrow" charset="0"/>
              </a:rPr>
              <a:t>(N=630)</a:t>
            </a:r>
            <a:endParaRPr lang="en-US" sz="1400">
              <a:latin typeface="Arial Narrow" charset="0"/>
              <a:ea typeface="Arial Narrow" charset="0"/>
              <a:cs typeface="Arial Narrow" charset="0"/>
            </a:endParaRPr>
          </a:p>
        </p:txBody>
      </p:sp>
    </p:spTree>
    <p:extLst>
      <p:ext uri="{BB962C8B-B14F-4D97-AF65-F5344CB8AC3E}">
        <p14:creationId xmlns:p14="http://schemas.microsoft.com/office/powerpoint/2010/main" val="996476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36528311"/>
              </p:ext>
            </p:extLst>
          </p:nvPr>
        </p:nvGraphicFramePr>
        <p:xfrm>
          <a:off x="-1212594" y="387720"/>
          <a:ext cx="10074836" cy="419934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362200" y="1535668"/>
            <a:ext cx="1090263" cy="369332"/>
          </a:xfrm>
          <a:prstGeom prst="rect">
            <a:avLst/>
          </a:prstGeom>
          <a:solidFill>
            <a:schemeClr val="bg2"/>
          </a:solidFill>
        </p:spPr>
        <p:txBody>
          <a:bodyPr wrap="square" rtlCol="0">
            <a:spAutoFit/>
          </a:bodyPr>
          <a:lstStyle/>
          <a:p>
            <a:r>
              <a:rPr lang="en-US" smtClean="0">
                <a:latin typeface="Arial Narrow"/>
                <a:cs typeface="Arial Narrow"/>
              </a:rPr>
              <a:t>     ES=.80</a:t>
            </a:r>
            <a:endParaRPr lang="en-US">
              <a:latin typeface="Arial Narrow"/>
              <a:cs typeface="Arial Narrow"/>
            </a:endParaRPr>
          </a:p>
        </p:txBody>
      </p:sp>
      <p:sp>
        <p:nvSpPr>
          <p:cNvPr id="6" name="TextBox 5"/>
          <p:cNvSpPr txBox="1"/>
          <p:nvPr/>
        </p:nvSpPr>
        <p:spPr>
          <a:xfrm>
            <a:off x="1447800" y="2956359"/>
            <a:ext cx="2004663" cy="369332"/>
          </a:xfrm>
          <a:prstGeom prst="rect">
            <a:avLst/>
          </a:prstGeom>
          <a:solidFill>
            <a:schemeClr val="bg2"/>
          </a:solidFill>
        </p:spPr>
        <p:txBody>
          <a:bodyPr wrap="square" rtlCol="0">
            <a:spAutoFit/>
          </a:bodyPr>
          <a:lstStyle/>
          <a:p>
            <a:r>
              <a:rPr lang="en-US" smtClean="0">
                <a:latin typeface="Arial Narrow"/>
                <a:cs typeface="Arial Narrow"/>
              </a:rPr>
              <a:t>                      ES=.50</a:t>
            </a:r>
            <a:endParaRPr lang="en-US">
              <a:latin typeface="Arial Narrow"/>
              <a:cs typeface="Arial Narrow"/>
            </a:endParaRPr>
          </a:p>
        </p:txBody>
      </p:sp>
      <p:sp>
        <p:nvSpPr>
          <p:cNvPr id="7" name="TextBox 6"/>
          <p:cNvSpPr txBox="1"/>
          <p:nvPr/>
        </p:nvSpPr>
        <p:spPr>
          <a:xfrm>
            <a:off x="2590800" y="3745468"/>
            <a:ext cx="914400" cy="369332"/>
          </a:xfrm>
          <a:prstGeom prst="rect">
            <a:avLst/>
          </a:prstGeom>
          <a:solidFill>
            <a:schemeClr val="bg2"/>
          </a:solidFill>
        </p:spPr>
        <p:txBody>
          <a:bodyPr wrap="square" rtlCol="0">
            <a:spAutoFit/>
          </a:bodyPr>
          <a:lstStyle/>
          <a:p>
            <a:r>
              <a:rPr lang="en-US" smtClean="0">
                <a:latin typeface="Arial Narrow"/>
                <a:cs typeface="Arial Narrow"/>
              </a:rPr>
              <a:t>ES=.64</a:t>
            </a:r>
            <a:endParaRPr lang="en-US">
              <a:latin typeface="Arial Narrow"/>
              <a:cs typeface="Arial Narrow"/>
            </a:endParaRPr>
          </a:p>
        </p:txBody>
      </p:sp>
      <p:sp>
        <p:nvSpPr>
          <p:cNvPr id="9" name="TextBox 8"/>
          <p:cNvSpPr txBox="1"/>
          <p:nvPr/>
        </p:nvSpPr>
        <p:spPr>
          <a:xfrm>
            <a:off x="685800" y="1193994"/>
            <a:ext cx="2788920" cy="406206"/>
          </a:xfrm>
          <a:prstGeom prst="rect">
            <a:avLst/>
          </a:prstGeom>
          <a:solidFill>
            <a:schemeClr val="bg2"/>
          </a:solidFill>
        </p:spPr>
        <p:txBody>
          <a:bodyPr wrap="square" rtlCol="0">
            <a:spAutoFit/>
          </a:bodyPr>
          <a:lstStyle/>
          <a:p>
            <a:r>
              <a:rPr lang="en-US" sz="2000" b="1" smtClean="0"/>
              <a:t>Amount of Transparency</a:t>
            </a:r>
            <a:endParaRPr lang="en-US" sz="2000" b="1"/>
          </a:p>
        </p:txBody>
      </p:sp>
      <p:sp>
        <p:nvSpPr>
          <p:cNvPr id="12" name="TextBox 11"/>
          <p:cNvSpPr txBox="1"/>
          <p:nvPr/>
        </p:nvSpPr>
        <p:spPr>
          <a:xfrm>
            <a:off x="381000" y="2057400"/>
            <a:ext cx="3071463" cy="400110"/>
          </a:xfrm>
          <a:prstGeom prst="rect">
            <a:avLst/>
          </a:prstGeom>
          <a:solidFill>
            <a:schemeClr val="bg2"/>
          </a:solidFill>
        </p:spPr>
        <p:txBody>
          <a:bodyPr wrap="square" rtlCol="0">
            <a:spAutoFit/>
          </a:bodyPr>
          <a:lstStyle/>
          <a:p>
            <a:r>
              <a:rPr lang="en-US" sz="2000" b="1" smtClean="0"/>
              <a:t>       Employer-valued Skills</a:t>
            </a:r>
            <a:r>
              <a:rPr lang="en-US" sz="1600" smtClean="0"/>
              <a:t>*</a:t>
            </a:r>
            <a:endParaRPr lang="en-US" sz="2000"/>
          </a:p>
        </p:txBody>
      </p:sp>
      <p:sp>
        <p:nvSpPr>
          <p:cNvPr id="13" name="TextBox 12"/>
          <p:cNvSpPr txBox="1"/>
          <p:nvPr/>
        </p:nvSpPr>
        <p:spPr>
          <a:xfrm>
            <a:off x="609600" y="2647890"/>
            <a:ext cx="2895600" cy="400110"/>
          </a:xfrm>
          <a:prstGeom prst="rect">
            <a:avLst/>
          </a:prstGeom>
          <a:solidFill>
            <a:schemeClr val="bg2"/>
          </a:solidFill>
        </p:spPr>
        <p:txBody>
          <a:bodyPr wrap="square" rtlCol="0">
            <a:spAutoFit/>
          </a:bodyPr>
          <a:lstStyle/>
          <a:p>
            <a:r>
              <a:rPr lang="en-US" sz="2000" b="1" smtClean="0"/>
              <a:t>       Academic Confidence</a:t>
            </a:r>
            <a:endParaRPr lang="en-US" sz="2000" b="1"/>
          </a:p>
        </p:txBody>
      </p:sp>
      <p:sp>
        <p:nvSpPr>
          <p:cNvPr id="14" name="TextBox 13"/>
          <p:cNvSpPr txBox="1"/>
          <p:nvPr/>
        </p:nvSpPr>
        <p:spPr>
          <a:xfrm>
            <a:off x="1066800" y="3379452"/>
            <a:ext cx="2420113" cy="400110"/>
          </a:xfrm>
          <a:prstGeom prst="rect">
            <a:avLst/>
          </a:prstGeom>
          <a:solidFill>
            <a:schemeClr val="bg2"/>
          </a:solidFill>
        </p:spPr>
        <p:txBody>
          <a:bodyPr wrap="square" rtlCol="0">
            <a:spAutoFit/>
          </a:bodyPr>
          <a:lstStyle/>
          <a:p>
            <a:r>
              <a:rPr lang="en-US" sz="2000" b="1" smtClean="0"/>
              <a:t>    Sense of Belonging</a:t>
            </a:r>
            <a:endParaRPr lang="en-US" sz="2000" b="1"/>
          </a:p>
        </p:txBody>
      </p:sp>
      <p:cxnSp>
        <p:nvCxnSpPr>
          <p:cNvPr id="2144" name="Straight Connector 2143"/>
          <p:cNvCxnSpPr/>
          <p:nvPr/>
        </p:nvCxnSpPr>
        <p:spPr>
          <a:xfrm flipV="1">
            <a:off x="381000" y="4114800"/>
            <a:ext cx="0" cy="4722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81000" y="685800"/>
            <a:ext cx="0" cy="403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763000" y="4477030"/>
            <a:ext cx="0" cy="144144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480243" y="4038600"/>
                <a:ext cx="8282758" cy="2492990"/>
              </a:xfrm>
              <a:prstGeom prst="rect">
                <a:avLst/>
              </a:prstGeom>
              <a:noFill/>
            </p:spPr>
            <p:txBody>
              <a:bodyPr wrap="square" rtlCol="0">
                <a:spAutoFit/>
              </a:bodyPr>
              <a:lstStyle/>
              <a:p>
                <a:pPr fontAlgn="t"/>
                <a:endParaRPr lang="en-US"/>
              </a:p>
              <a:p>
                <a:pPr fontAlgn="t"/>
                <a:r>
                  <a:rPr lang="en-US" sz="2000" b="1" u="sng">
                    <a:latin typeface="Arial Narrow" charset="0"/>
                    <a:ea typeface="Arial Narrow" charset="0"/>
                    <a:cs typeface="Arial Narrow" charset="0"/>
                  </a:rPr>
                  <a:t>KEY</a:t>
                </a:r>
                <a:r>
                  <a:rPr lang="en-US" sz="2000" u="sng">
                    <a:latin typeface="Arial Narrow" charset="0"/>
                    <a:ea typeface="Arial Narrow" charset="0"/>
                    <a:cs typeface="Arial Narrow" charset="0"/>
                  </a:rPr>
                  <a:t>:</a:t>
                </a:r>
                <a:r>
                  <a:rPr lang="en-US" sz="2000">
                    <a:latin typeface="Arial Narrow" charset="0"/>
                    <a:ea typeface="Arial Narrow" charset="0"/>
                    <a:cs typeface="Arial Narrow" charset="0"/>
                  </a:rPr>
                  <a:t>  </a:t>
                </a:r>
                <a:r>
                  <a:rPr lang="en-US" sz="2000" b="1">
                    <a:latin typeface="Arial Narrow" charset="0"/>
                    <a:ea typeface="Arial Narrow" charset="0"/>
                    <a:cs typeface="Arial Narrow" charset="0"/>
                  </a:rPr>
                  <a:t>N</a:t>
                </a:r>
                <a:r>
                  <a:rPr lang="en-US" sz="2000">
                    <a:latin typeface="Arial Narrow" charset="0"/>
                    <a:ea typeface="Arial Narrow" charset="0"/>
                    <a:cs typeface="Arial Narrow" charset="0"/>
                  </a:rPr>
                  <a:t>: number of students responding                                   </a:t>
                </a:r>
                <a:r>
                  <a:rPr lang="en-US" sz="2000" b="1">
                    <a:latin typeface="Arial Narrow" charset="0"/>
                    <a:ea typeface="Arial Narrow" charset="0"/>
                    <a:cs typeface="Arial Narrow" charset="0"/>
                  </a:rPr>
                  <a:t>|</a:t>
                </a:r>
                <a:r>
                  <a:rPr lang="en-US" sz="2000" b="1" baseline="30000">
                    <a:latin typeface="Arial Narrow" charset="0"/>
                    <a:ea typeface="Arial Narrow" charset="0"/>
                    <a:cs typeface="Arial Narrow" charset="0"/>
                  </a:rPr>
                  <a:t>__</a:t>
                </a:r>
                <a:r>
                  <a:rPr lang="en-US" sz="2000" b="1">
                    <a:latin typeface="Arial Narrow" charset="0"/>
                    <a:ea typeface="Arial Narrow" charset="0"/>
                    <a:cs typeface="Arial Narrow" charset="0"/>
                  </a:rPr>
                  <a:t>|</a:t>
                </a:r>
                <a:r>
                  <a:rPr lang="en-US" sz="2000">
                    <a:latin typeface="Arial Narrow" charset="0"/>
                    <a:ea typeface="Arial Narrow" charset="0"/>
                    <a:cs typeface="Arial Narrow" charset="0"/>
                  </a:rPr>
                  <a:t>: one standard error     </a:t>
                </a:r>
              </a:p>
              <a:p>
                <a:pPr fontAlgn="t"/>
                <a:r>
                  <a:rPr lang="en-US" sz="2000" b="1">
                    <a:latin typeface="Arial Narrow" charset="0"/>
                    <a:ea typeface="Arial Narrow" charset="0"/>
                    <a:cs typeface="Arial Narrow" charset="0"/>
                  </a:rPr>
                  <a:t>          ES</a:t>
                </a:r>
                <a:r>
                  <a:rPr lang="en-US" sz="2000">
                    <a:latin typeface="Arial Narrow" charset="0"/>
                    <a:ea typeface="Arial Narrow" charset="0"/>
                    <a:cs typeface="Arial Narrow" charset="0"/>
                  </a:rPr>
                  <a:t>: effect size (Hedges’ G)  Effect sizes of 0.25 standard deviations or larger are </a:t>
                </a:r>
              </a:p>
              <a:p>
                <a:pPr fontAlgn="t"/>
                <a:r>
                  <a:rPr lang="en-US" sz="2000">
                    <a:latin typeface="Arial Narrow" charset="0"/>
                    <a:ea typeface="Arial Narrow" charset="0"/>
                    <a:cs typeface="Arial Narrow" charset="0"/>
                  </a:rPr>
                  <a:t>                   “substantively important” (US </a:t>
                </a:r>
                <a:r>
                  <a:rPr lang="en-US" sz="2000" err="1">
                    <a:latin typeface="Arial Narrow" charset="0"/>
                    <a:ea typeface="Arial Narrow" charset="0"/>
                    <a:cs typeface="Arial Narrow" charset="0"/>
                  </a:rPr>
                  <a:t>Dept</a:t>
                </a:r>
                <a:r>
                  <a:rPr lang="en-US" sz="2000">
                    <a:latin typeface="Arial Narrow" charset="0"/>
                    <a:ea typeface="Arial Narrow" charset="0"/>
                    <a:cs typeface="Arial Narrow" charset="0"/>
                  </a:rPr>
                  <a:t> of Education </a:t>
                </a:r>
                <a:r>
                  <a:rPr lang="en-US" sz="2000" i="1">
                    <a:latin typeface="Arial Narrow" charset="0"/>
                    <a:ea typeface="Arial Narrow" charset="0"/>
                    <a:cs typeface="Arial Narrow" charset="0"/>
                  </a:rPr>
                  <a:t>WWC,</a:t>
                </a:r>
                <a:r>
                  <a:rPr lang="en-US" sz="2000">
                    <a:latin typeface="Arial Narrow" charset="0"/>
                    <a:ea typeface="Arial Narrow" charset="0"/>
                    <a:cs typeface="Arial Narrow" charset="0"/>
                  </a:rPr>
                  <a:t> 2014, p. 23).</a:t>
                </a:r>
              </a:p>
              <a:p>
                <a:pPr fontAlgn="t"/>
                <a:r>
                  <a:rPr lang="en-US" sz="2000" b="1">
                    <a:latin typeface="Arial Narrow" charset="0"/>
                    <a:ea typeface="Arial Narrow" charset="0"/>
                    <a:cs typeface="Arial Narrow" charset="0"/>
                  </a:rPr>
                  <a:t>           Less Transparent</a:t>
                </a:r>
                <a:r>
                  <a:rPr lang="en-US" sz="2000">
                    <a:latin typeface="Arial Narrow" charset="0"/>
                    <a:ea typeface="Arial Narrow" charset="0"/>
                    <a:cs typeface="Arial Narrow" charset="0"/>
                  </a:rPr>
                  <a:t>: mean perceived transparency  &lt; 3.3/4 </a:t>
                </a:r>
              </a:p>
              <a:p>
                <a:pPr fontAlgn="t"/>
                <a:r>
                  <a:rPr lang="en-US" sz="2000" b="1">
                    <a:latin typeface="Arial Narrow" charset="0"/>
                    <a:ea typeface="Arial Narrow" charset="0"/>
                    <a:cs typeface="Arial Narrow" charset="0"/>
                  </a:rPr>
                  <a:t>           More Transparent</a:t>
                </a:r>
                <a:r>
                  <a:rPr lang="en-US" sz="2000">
                    <a:latin typeface="Arial Narrow" charset="0"/>
                    <a:ea typeface="Arial Narrow" charset="0"/>
                    <a:cs typeface="Arial Narrow" charset="0"/>
                  </a:rPr>
                  <a:t>: mean   </a:t>
                </a:r>
                <a14:m>
                  <m:oMath xmlns:m="http://schemas.openxmlformats.org/officeDocument/2006/math">
                    <m:r>
                      <a:rPr lang="en-US" sz="2000">
                        <a:latin typeface="Cambria Math" charset="0"/>
                        <a:ea typeface="Arial Narrow" charset="0"/>
                        <a:cs typeface="Arial Narrow" charset="0"/>
                      </a:rPr>
                      <m:t>≥</m:t>
                    </m:r>
                  </m:oMath>
                </a14:m>
                <a:r>
                  <a:rPr lang="en-US" sz="2000">
                    <a:latin typeface="Arial Narrow" charset="0"/>
                    <a:ea typeface="Arial Narrow" charset="0"/>
                    <a:cs typeface="Arial Narrow" charset="0"/>
                  </a:rPr>
                  <a:t> </a:t>
                </a:r>
                <a:r>
                  <a:rPr lang="en-US" sz="2000" smtClean="0">
                    <a:latin typeface="Arial Narrow" charset="0"/>
                    <a:ea typeface="Arial Narrow" charset="0"/>
                    <a:cs typeface="Arial Narrow" charset="0"/>
                  </a:rPr>
                  <a:t> </a:t>
                </a:r>
                <a:r>
                  <a:rPr lang="en-US" sz="2000">
                    <a:latin typeface="Arial Narrow" charset="0"/>
                    <a:ea typeface="Arial Narrow" charset="0"/>
                    <a:cs typeface="Arial Narrow" charset="0"/>
                  </a:rPr>
                  <a:t>3.3/4</a:t>
                </a:r>
              </a:p>
              <a:p>
                <a:pPr fontAlgn="t"/>
                <a:r>
                  <a:rPr lang="en-US" sz="2000" b="1">
                    <a:latin typeface="Arial Narrow" charset="0"/>
                    <a:ea typeface="Arial Narrow" charset="0"/>
                    <a:cs typeface="Arial Narrow" charset="0"/>
                  </a:rPr>
                  <a:t>         * </a:t>
                </a:r>
                <a:r>
                  <a:rPr lang="en-US" sz="2000">
                    <a:latin typeface="Arial Narrow" charset="0"/>
                    <a:ea typeface="Arial Narrow" charset="0"/>
                    <a:cs typeface="Arial Narrow" charset="0"/>
                  </a:rPr>
                  <a:t>Hart Associates employer surveys, 2015, 2013.</a:t>
                </a:r>
              </a:p>
              <a:p>
                <a:endParaRPr lang="en-US"/>
              </a:p>
            </p:txBody>
          </p:sp>
        </mc:Choice>
        <mc:Fallback xmlns="">
          <p:sp>
            <p:nvSpPr>
              <p:cNvPr id="11" name="TextBox 10"/>
              <p:cNvSpPr txBox="1">
                <a:spLocks noRot="1" noChangeAspect="1" noMove="1" noResize="1" noEditPoints="1" noAdjustHandles="1" noChangeArrowheads="1" noChangeShapeType="1" noTextEdit="1"/>
              </p:cNvSpPr>
              <p:nvPr/>
            </p:nvSpPr>
            <p:spPr>
              <a:xfrm>
                <a:off x="480243" y="4038600"/>
                <a:ext cx="8282758" cy="2492990"/>
              </a:xfrm>
              <a:prstGeom prst="rect">
                <a:avLst/>
              </a:prstGeom>
              <a:blipFill rotWithShape="0">
                <a:blip r:embed="rId4"/>
                <a:stretch>
                  <a:fillRect l="-809" r="-1030"/>
                </a:stretch>
              </a:blipFill>
            </p:spPr>
            <p:txBody>
              <a:bodyPr/>
              <a:lstStyle/>
              <a:p>
                <a:r>
                  <a:rPr lang="en-US">
                    <a:noFill/>
                  </a:rPr>
                  <a:t> </a:t>
                </a:r>
              </a:p>
            </p:txBody>
          </p:sp>
        </mc:Fallback>
      </mc:AlternateContent>
      <p:cxnSp>
        <p:nvCxnSpPr>
          <p:cNvPr id="17" name="Straight Connector 16"/>
          <p:cNvCxnSpPr/>
          <p:nvPr/>
        </p:nvCxnSpPr>
        <p:spPr>
          <a:xfrm>
            <a:off x="381000" y="4254264"/>
            <a:ext cx="8382000" cy="1293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441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609600"/>
            <a:ext cx="8077200" cy="5638800"/>
          </a:xfrm>
        </p:spPr>
      </p:pic>
    </p:spTree>
    <p:extLst>
      <p:ext uri="{BB962C8B-B14F-4D97-AF65-F5344CB8AC3E}">
        <p14:creationId xmlns:p14="http://schemas.microsoft.com/office/powerpoint/2010/main" val="637360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533400"/>
            <a:ext cx="8229599" cy="5638800"/>
          </a:xfrm>
        </p:spPr>
      </p:pic>
    </p:spTree>
    <p:extLst>
      <p:ext uri="{BB962C8B-B14F-4D97-AF65-F5344CB8AC3E}">
        <p14:creationId xmlns:p14="http://schemas.microsoft.com/office/powerpoint/2010/main" val="1760903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762000"/>
          </a:xfrm>
          <a:effectLst/>
        </p:spPr>
        <p:txBody>
          <a:bodyPr vert="horz" wrap="square" lIns="91440" tIns="45720" rIns="91440" bIns="45720" numCol="1" anchorCtr="0" compatLnSpc="1">
            <a:prstTxWarp prst="textNoShape">
              <a:avLst/>
            </a:prstTxWarp>
            <a:noAutofit/>
          </a:bodyPr>
          <a:lstStyle/>
          <a:p>
            <a:pPr>
              <a:defRPr/>
            </a:pPr>
            <a:r>
              <a:rPr lang="en-US" altLang="en-US" sz="3200" b="1" smtClean="0">
                <a:solidFill>
                  <a:srgbClr val="B10202"/>
                </a:solidFill>
                <a:effectLst>
                  <a:outerShdw blurRad="38100" dist="38100" dir="2700000" algn="tl">
                    <a:srgbClr val="C0C0C0"/>
                  </a:outerShdw>
                </a:effectLst>
                <a:cs typeface="ＭＳ Ｐゴシック" charset="0"/>
              </a:rPr>
              <a:t/>
            </a:r>
            <a:br>
              <a:rPr lang="en-US" altLang="en-US" sz="3200" b="1" smtClean="0">
                <a:solidFill>
                  <a:srgbClr val="B10202"/>
                </a:solidFill>
                <a:effectLst>
                  <a:outerShdw blurRad="38100" dist="38100" dir="2700000" algn="tl">
                    <a:srgbClr val="C0C0C0"/>
                  </a:outerShdw>
                </a:effectLst>
                <a:cs typeface="ＭＳ Ｐゴシック" charset="0"/>
              </a:rPr>
            </a:br>
            <a:r>
              <a:rPr lang="en-US" altLang="en-US" sz="3000">
                <a:effectLst>
                  <a:outerShdw blurRad="38100" dist="38100" dir="2700000" algn="tl">
                    <a:srgbClr val="C0C0C0"/>
                  </a:outerShdw>
                </a:effectLst>
                <a:latin typeface="Goudy Old Style" charset="0"/>
                <a:ea typeface="Goudy Old Style" charset="0"/>
                <a:cs typeface="Goudy Old Style" charset="0"/>
              </a:rPr>
              <a:t> </a:t>
            </a:r>
            <a:r>
              <a:rPr lang="en-US" altLang="en-US" sz="3000" smtClean="0">
                <a:effectLst>
                  <a:outerShdw blurRad="38100" dist="38100" dir="2700000" algn="tl">
                    <a:srgbClr val="C0C0C0"/>
                  </a:outerShdw>
                </a:effectLst>
                <a:latin typeface="Goudy Old Style" charset="0"/>
                <a:ea typeface="Goudy Old Style" charset="0"/>
                <a:cs typeface="Goudy Old Style" charset="0"/>
              </a:rPr>
              <a:t>   </a:t>
            </a:r>
            <a:r>
              <a:rPr lang="en-US" altLang="en-US" sz="2400" smtClean="0"/>
              <a:t>What </a:t>
            </a:r>
            <a:r>
              <a:rPr lang="en-US" altLang="en-US" sz="2400"/>
              <a:t>does Transparent Assignment Design look like?</a:t>
            </a:r>
            <a:r>
              <a:rPr lang="en-US" altLang="en-US" sz="2200"/>
              <a:t/>
            </a:r>
            <a:br>
              <a:rPr lang="en-US" altLang="en-US" sz="2200"/>
            </a:br>
            <a:r>
              <a:rPr lang="en-US" altLang="en-US" sz="3000" smtClean="0">
                <a:solidFill>
                  <a:srgbClr val="C00000"/>
                </a:solidFill>
                <a:effectLst>
                  <a:outerShdw blurRad="38100" dist="38100" dir="2700000" algn="tl">
                    <a:srgbClr val="C0C0C0"/>
                  </a:outerShdw>
                </a:effectLst>
                <a:latin typeface="Goudy Old Style" charset="0"/>
                <a:ea typeface="Goudy Old Style" charset="0"/>
                <a:cs typeface="Goudy Old Style" charset="0"/>
              </a:rPr>
              <a:t>			</a:t>
            </a:r>
            <a:endParaRPr lang="en-US" altLang="en-US" sz="3200" smtClean="0">
              <a:solidFill>
                <a:srgbClr val="C00000"/>
              </a:solidFill>
              <a:effectLst>
                <a:outerShdw blurRad="38100" dist="38100" dir="2700000" algn="tl">
                  <a:srgbClr val="C0C0C0"/>
                </a:outerShdw>
              </a:effectLst>
              <a:latin typeface="Goudy Old Style" charset="0"/>
              <a:ea typeface="Goudy Old Style" charset="0"/>
              <a:cs typeface="Goudy Old Style" charset="0"/>
            </a:endParaRPr>
          </a:p>
        </p:txBody>
      </p:sp>
      <p:sp>
        <p:nvSpPr>
          <p:cNvPr id="31746" name="Content Placeholder 2"/>
          <p:cNvSpPr>
            <a:spLocks noGrp="1"/>
          </p:cNvSpPr>
          <p:nvPr>
            <p:ph idx="1"/>
          </p:nvPr>
        </p:nvSpPr>
        <p:spPr>
          <a:xfrm>
            <a:off x="838200" y="1219200"/>
            <a:ext cx="7543800" cy="5105400"/>
          </a:xfrm>
        </p:spPr>
        <p:txBody>
          <a:bodyPr>
            <a:normAutofit/>
          </a:bodyPr>
          <a:lstStyle/>
          <a:p>
            <a:pPr marL="0" indent="0" algn="ctr">
              <a:lnSpc>
                <a:spcPct val="90000"/>
              </a:lnSpc>
              <a:buFont typeface="Wingdings 2" charset="0"/>
              <a:buNone/>
            </a:pPr>
            <a:r>
              <a:rPr lang="en-US" sz="2400" b="1">
                <a:latin typeface="Arial" charset="0"/>
                <a:ea typeface="MS PGothic" charset="0"/>
                <a:cs typeface="Arial" charset="0"/>
              </a:rPr>
              <a:t>Faculty/Instructors agreed (in national study</a:t>
            </a:r>
            <a:r>
              <a:rPr lang="en-US" sz="2400" b="1" smtClean="0">
                <a:latin typeface="Arial" charset="0"/>
                <a:ea typeface="MS PGothic" charset="0"/>
                <a:cs typeface="Arial" charset="0"/>
              </a:rPr>
              <a:t>)</a:t>
            </a:r>
            <a:br>
              <a:rPr lang="en-US" sz="2400" b="1" smtClean="0">
                <a:latin typeface="Arial" charset="0"/>
                <a:ea typeface="MS PGothic" charset="0"/>
                <a:cs typeface="Arial" charset="0"/>
              </a:rPr>
            </a:br>
            <a:r>
              <a:rPr lang="en-US" sz="2400" b="1" smtClean="0">
                <a:latin typeface="Arial" charset="0"/>
                <a:ea typeface="MS PGothic" charset="0"/>
                <a:cs typeface="Arial" charset="0"/>
              </a:rPr>
              <a:t> </a:t>
            </a:r>
            <a:r>
              <a:rPr lang="en-US" sz="2400" b="1">
                <a:latin typeface="Arial" charset="0"/>
                <a:ea typeface="MS PGothic" charset="0"/>
                <a:cs typeface="Arial" charset="0"/>
              </a:rPr>
              <a:t>to discuss with students in advance: </a:t>
            </a:r>
          </a:p>
          <a:p>
            <a:pPr marL="0" indent="0">
              <a:lnSpc>
                <a:spcPct val="90000"/>
              </a:lnSpc>
            </a:pPr>
            <a:r>
              <a:rPr lang="en-US" sz="2400">
                <a:latin typeface="Arial" charset="0"/>
                <a:ea typeface="MS PGothic" charset="0"/>
                <a:cs typeface="Arial" charset="0"/>
              </a:rPr>
              <a:t>Purpose</a:t>
            </a:r>
          </a:p>
          <a:p>
            <a:pPr lvl="2">
              <a:lnSpc>
                <a:spcPct val="90000"/>
              </a:lnSpc>
            </a:pPr>
            <a:r>
              <a:rPr lang="en-US" sz="2200">
                <a:latin typeface="Arial" charset="0"/>
                <a:ea typeface="ＭＳ Ｐゴシック" charset="0"/>
              </a:rPr>
              <a:t>What Skills will students practice</a:t>
            </a:r>
            <a:r>
              <a:rPr lang="en-US" sz="2200" smtClean="0">
                <a:latin typeface="Arial" charset="0"/>
                <a:ea typeface="ＭＳ Ｐゴシック" charset="0"/>
              </a:rPr>
              <a:t>?      </a:t>
            </a:r>
            <a:r>
              <a:rPr lang="en-US" sz="2200" b="1" smtClean="0">
                <a:solidFill>
                  <a:srgbClr val="C00000"/>
                </a:solidFill>
                <a:latin typeface="Arial" charset="0"/>
                <a:ea typeface="ＭＳ Ｐゴシック" charset="0"/>
              </a:rPr>
              <a:t>importance</a:t>
            </a:r>
            <a:endParaRPr lang="en-US" sz="2200" b="1">
              <a:solidFill>
                <a:srgbClr val="C00000"/>
              </a:solidFill>
              <a:latin typeface="Arial" charset="0"/>
              <a:ea typeface="ＭＳ Ｐゴシック" charset="0"/>
            </a:endParaRPr>
          </a:p>
          <a:p>
            <a:pPr lvl="2">
              <a:lnSpc>
                <a:spcPct val="90000"/>
              </a:lnSpc>
            </a:pPr>
            <a:r>
              <a:rPr lang="en-US" sz="2200">
                <a:latin typeface="Arial" charset="0"/>
                <a:ea typeface="ＭＳ Ｐゴシック" charset="0"/>
              </a:rPr>
              <a:t>What Knowledge will students gain?</a:t>
            </a:r>
          </a:p>
          <a:p>
            <a:pPr marL="0" indent="0">
              <a:lnSpc>
                <a:spcPct val="90000"/>
              </a:lnSpc>
            </a:pPr>
            <a:r>
              <a:rPr lang="en-US" sz="2400">
                <a:latin typeface="Arial" charset="0"/>
                <a:ea typeface="MS PGothic" charset="0"/>
                <a:cs typeface="Arial" charset="0"/>
              </a:rPr>
              <a:t>Task</a:t>
            </a:r>
          </a:p>
          <a:p>
            <a:pPr lvl="2">
              <a:lnSpc>
                <a:spcPct val="90000"/>
              </a:lnSpc>
            </a:pPr>
            <a:r>
              <a:rPr lang="en-US" sz="2200">
                <a:latin typeface="Arial" charset="0"/>
                <a:ea typeface="ＭＳ Ｐゴシック" charset="0"/>
                <a:cs typeface="ＭＳ Ｐゴシック" charset="0"/>
              </a:rPr>
              <a:t>What students will do  </a:t>
            </a:r>
            <a:endParaRPr lang="en-US" sz="2200" smtClean="0">
              <a:latin typeface="Arial" charset="0"/>
              <a:ea typeface="ＭＳ Ｐゴシック" charset="0"/>
              <a:cs typeface="ＭＳ Ｐゴシック" charset="0"/>
            </a:endParaRPr>
          </a:p>
          <a:p>
            <a:pPr lvl="2">
              <a:lnSpc>
                <a:spcPct val="90000"/>
              </a:lnSpc>
            </a:pPr>
            <a:r>
              <a:rPr lang="en-US" sz="2200" smtClean="0">
                <a:latin typeface="Arial" charset="0"/>
                <a:ea typeface="ＭＳ Ｐゴシック" charset="0"/>
                <a:cs typeface="ＭＳ Ｐゴシック" charset="0"/>
              </a:rPr>
              <a:t>How </a:t>
            </a:r>
            <a:r>
              <a:rPr lang="en-US" sz="2200">
                <a:latin typeface="Arial" charset="0"/>
                <a:ea typeface="ＭＳ Ｐゴシック" charset="0"/>
                <a:cs typeface="ＭＳ Ｐゴシック" charset="0"/>
              </a:rPr>
              <a:t>to do </a:t>
            </a:r>
            <a:r>
              <a:rPr lang="en-US" sz="2200" smtClean="0">
                <a:latin typeface="Arial" charset="0"/>
                <a:ea typeface="ＭＳ Ｐゴシック" charset="0"/>
                <a:cs typeface="ＭＳ Ｐゴシック" charset="0"/>
              </a:rPr>
              <a:t>it </a:t>
            </a:r>
          </a:p>
          <a:p>
            <a:pPr marL="914400" lvl="2" indent="0">
              <a:lnSpc>
                <a:spcPct val="90000"/>
              </a:lnSpc>
              <a:buNone/>
            </a:pPr>
            <a:endParaRPr lang="en-US" sz="1200">
              <a:latin typeface="Arial" charset="0"/>
              <a:ea typeface="ＭＳ Ｐゴシック" charset="0"/>
              <a:cs typeface="ＭＳ Ｐゴシック" charset="0"/>
            </a:endParaRPr>
          </a:p>
          <a:p>
            <a:pPr marL="0" indent="0">
              <a:lnSpc>
                <a:spcPct val="90000"/>
              </a:lnSpc>
            </a:pPr>
            <a:r>
              <a:rPr lang="en-US" sz="2400">
                <a:latin typeface="Arial" charset="0"/>
                <a:ea typeface="MS PGothic" charset="0"/>
                <a:cs typeface="Arial" charset="0"/>
              </a:rPr>
              <a:t>Criteria for success</a:t>
            </a:r>
          </a:p>
          <a:p>
            <a:pPr lvl="2">
              <a:lnSpc>
                <a:spcPct val="90000"/>
              </a:lnSpc>
            </a:pPr>
            <a:r>
              <a:rPr lang="en-US" sz="2200">
                <a:latin typeface="Arial" charset="0"/>
                <a:ea typeface="ＭＳ Ｐゴシック" charset="0"/>
                <a:cs typeface="ＭＳ Ｐゴシック" charset="0"/>
              </a:rPr>
              <a:t>What excellence looks like (</a:t>
            </a:r>
            <a:r>
              <a:rPr lang="en-US" sz="2200" smtClean="0">
                <a:latin typeface="Arial" charset="0"/>
                <a:ea typeface="ＭＳ Ｐゴシック" charset="0"/>
                <a:cs typeface="ＭＳ Ｐゴシック" charset="0"/>
              </a:rPr>
              <a:t>annotated examples)</a:t>
            </a:r>
            <a:endParaRPr lang="en-US" sz="2200">
              <a:latin typeface="Arial" charset="0"/>
              <a:ea typeface="ＭＳ Ｐゴシック" charset="0"/>
              <a:cs typeface="ＭＳ Ｐゴシック" charset="0"/>
            </a:endParaRPr>
          </a:p>
          <a:p>
            <a:pPr lvl="2">
              <a:lnSpc>
                <a:spcPct val="90000"/>
              </a:lnSpc>
            </a:pPr>
            <a:r>
              <a:rPr lang="en-US" sz="2200">
                <a:latin typeface="Arial" charset="0"/>
                <a:ea typeface="ＭＳ Ｐゴシック" charset="0"/>
                <a:cs typeface="ＭＳ Ｐゴシック" charset="0"/>
              </a:rPr>
              <a:t>Criteria in advance </a:t>
            </a:r>
            <a:r>
              <a:rPr lang="en-US" sz="2200" smtClean="0">
                <a:latin typeface="Arial" charset="0"/>
                <a:ea typeface="ＭＳ Ｐゴシック" charset="0"/>
                <a:cs typeface="ＭＳ Ｐゴシック" charset="0"/>
              </a:rPr>
              <a:t>so students can </a:t>
            </a:r>
            <a:r>
              <a:rPr lang="en-US" sz="2200">
                <a:latin typeface="Arial" charset="0"/>
                <a:ea typeface="ＭＳ Ｐゴシック" charset="0"/>
                <a:cs typeface="ＭＳ Ｐゴシック" charset="0"/>
              </a:rPr>
              <a:t>self-</a:t>
            </a:r>
            <a:r>
              <a:rPr lang="en-US" sz="2200" smtClean="0">
                <a:latin typeface="Arial" charset="0"/>
                <a:ea typeface="ＭＳ Ｐゴシック" charset="0"/>
                <a:cs typeface="ＭＳ Ｐゴシック" charset="0"/>
              </a:rPr>
              <a:t>evaluate</a:t>
            </a:r>
            <a:endParaRPr lang="en-US" sz="1600" b="1">
              <a:solidFill>
                <a:srgbClr val="0000FF"/>
              </a:solidFill>
              <a:latin typeface="Gill Sans MT" charset="0"/>
              <a:ea typeface="MS PGothic" charset="0"/>
            </a:endParaRPr>
          </a:p>
          <a:p>
            <a:pPr marL="0" indent="0" algn="r">
              <a:lnSpc>
                <a:spcPct val="90000"/>
              </a:lnSpc>
              <a:buFont typeface="Wingdings 2" charset="0"/>
              <a:buNone/>
            </a:pPr>
            <a:endParaRPr lang="en-US" sz="1600" b="1" smtClean="0">
              <a:solidFill>
                <a:srgbClr val="0000FF"/>
              </a:solidFill>
              <a:latin typeface="Gill Sans MT" charset="0"/>
              <a:ea typeface="MS PGothic" charset="0"/>
              <a:hlinkClick r:id="rId3"/>
            </a:endParaRPr>
          </a:p>
          <a:p>
            <a:pPr marL="0" indent="0" algn="r">
              <a:lnSpc>
                <a:spcPct val="90000"/>
              </a:lnSpc>
              <a:buFont typeface="Wingdings 2" charset="0"/>
              <a:buNone/>
            </a:pPr>
            <a:r>
              <a:rPr lang="en-US" sz="2000" smtClean="0">
                <a:solidFill>
                  <a:srgbClr val="0000FF"/>
                </a:solidFill>
                <a:latin typeface="Arial" charset="0"/>
                <a:ea typeface="Arial" charset="0"/>
                <a:cs typeface="Arial" charset="0"/>
                <a:hlinkClick r:id="rId3"/>
              </a:rPr>
              <a:t>Winkelmes et al,  AAC&amp;U’s </a:t>
            </a:r>
            <a:r>
              <a:rPr lang="en-US" sz="2000" i="1" smtClean="0">
                <a:solidFill>
                  <a:srgbClr val="0000FF"/>
                </a:solidFill>
                <a:latin typeface="Arial" charset="0"/>
                <a:ea typeface="Arial" charset="0"/>
                <a:cs typeface="Arial" charset="0"/>
                <a:hlinkClick r:id="rId3"/>
              </a:rPr>
              <a:t>Peer Review </a:t>
            </a:r>
            <a:r>
              <a:rPr lang="en-US" sz="2000" smtClean="0">
                <a:solidFill>
                  <a:srgbClr val="0000FF"/>
                </a:solidFill>
                <a:latin typeface="Arial" charset="0"/>
                <a:ea typeface="Arial" charset="0"/>
                <a:cs typeface="Arial" charset="0"/>
                <a:hlinkClick r:id="rId3"/>
              </a:rPr>
              <a:t>(Winter, 2016)</a:t>
            </a:r>
            <a:endParaRPr lang="en-US" sz="2000">
              <a:solidFill>
                <a:srgbClr val="0000FF"/>
              </a:solidFill>
              <a:latin typeface="Arial" charset="0"/>
              <a:ea typeface="Arial" charset="0"/>
              <a:cs typeface="Arial" charset="0"/>
            </a:endParaRPr>
          </a:p>
        </p:txBody>
      </p:sp>
    </p:spTree>
    <p:extLst>
      <p:ext uri="{BB962C8B-B14F-4D97-AF65-F5344CB8AC3E}">
        <p14:creationId xmlns:p14="http://schemas.microsoft.com/office/powerpoint/2010/main" val="1335650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23461776"/>
              </p:ext>
            </p:extLst>
          </p:nvPr>
        </p:nvGraphicFramePr>
        <p:xfrm>
          <a:off x="0" y="990599"/>
          <a:ext cx="8915397" cy="428535"/>
        </p:xfrm>
        <a:graphic>
          <a:graphicData uri="http://schemas.openxmlformats.org/drawingml/2006/table">
            <a:tbl>
              <a:tblPr firstRow="1" bandRow="1">
                <a:tableStyleId>{5C22544A-7EE6-4342-B048-85BDC9FD1C3A}</a:tableStyleId>
              </a:tblPr>
              <a:tblGrid>
                <a:gridCol w="318407"/>
                <a:gridCol w="3034393"/>
                <a:gridCol w="5562597"/>
              </a:tblGrid>
              <a:tr h="428535">
                <a:tc>
                  <a:txBody>
                    <a:bodyPr/>
                    <a:lstStyle/>
                    <a:p>
                      <a:endParaRPr lang="en-US">
                        <a:latin typeface="Arial"/>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b="1" u="sng" kern="1200">
                          <a:solidFill>
                            <a:srgbClr val="800000"/>
                          </a:solidFill>
                          <a:effectLst/>
                          <a:latin typeface="Arial"/>
                          <a:ea typeface="ＭＳ 明朝"/>
                          <a:cs typeface="Arial"/>
                        </a:rPr>
                        <a:t>Research on </a:t>
                      </a:r>
                      <a:r>
                        <a:rPr lang="en-US" sz="1800" b="1" u="sng" kern="1200" smtClean="0">
                          <a:solidFill>
                            <a:srgbClr val="800000"/>
                          </a:solidFill>
                          <a:effectLst/>
                          <a:latin typeface="Arial"/>
                          <a:ea typeface="ＭＳ 明朝"/>
                          <a:cs typeface="Arial"/>
                        </a:rPr>
                        <a:t>Learning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1" u="none" kern="1200" smtClean="0">
                          <a:solidFill>
                            <a:srgbClr val="800000"/>
                          </a:solidFill>
                          <a:effectLst/>
                          <a:latin typeface="Arial"/>
                          <a:ea typeface="ＭＳ 明朝"/>
                          <a:cs typeface="Arial"/>
                        </a:rPr>
                        <a:t>   </a:t>
                      </a:r>
                      <a:r>
                        <a:rPr lang="en-US" sz="1800" b="1" u="sng" kern="1200" smtClean="0">
                          <a:solidFill>
                            <a:srgbClr val="800000"/>
                          </a:solidFill>
                          <a:effectLst/>
                          <a:latin typeface="Arial"/>
                          <a:ea typeface="ＭＳ 明朝"/>
                          <a:cs typeface="Arial"/>
                        </a:rPr>
                        <a:t>Implications </a:t>
                      </a:r>
                      <a:r>
                        <a:rPr lang="en-US" sz="1800" b="1" u="sng" kern="1200">
                          <a:solidFill>
                            <a:srgbClr val="800000"/>
                          </a:solidFill>
                          <a:effectLst/>
                          <a:latin typeface="Arial"/>
                          <a:ea typeface="ＭＳ 明朝"/>
                          <a:cs typeface="Arial"/>
                        </a:rPr>
                        <a:t>for Transparent </a:t>
                      </a:r>
                      <a:r>
                        <a:rPr lang="en-US" sz="1800" b="1" u="sng" kern="1200" smtClean="0">
                          <a:solidFill>
                            <a:srgbClr val="800000"/>
                          </a:solidFill>
                          <a:effectLst/>
                          <a:latin typeface="Arial"/>
                          <a:ea typeface="ＭＳ 明朝"/>
                          <a:cs typeface="Arial"/>
                        </a:rPr>
                        <a:t>Design</a:t>
                      </a:r>
                      <a:r>
                        <a:rPr lang="en-US" sz="800" b="1" kern="1200" smtClean="0">
                          <a:solidFill>
                            <a:srgbClr val="800000"/>
                          </a:solidFill>
                          <a:effectLst/>
                          <a:latin typeface="Arial"/>
                          <a:ea typeface="ＭＳ 明朝"/>
                          <a:cs typeface="Arial"/>
                        </a:rPr>
                        <a:t>  </a:t>
                      </a:r>
                      <a:r>
                        <a:rPr lang="en-US" sz="800" b="1" kern="1200" baseline="0" smtClean="0">
                          <a:solidFill>
                            <a:srgbClr val="800000"/>
                          </a:solidFill>
                          <a:effectLst/>
                          <a:latin typeface="Arial"/>
                          <a:ea typeface="ＭＳ 明朝"/>
                          <a:cs typeface="Arial"/>
                        </a:rPr>
                        <a:t> </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5333596"/>
              </p:ext>
            </p:extLst>
          </p:nvPr>
        </p:nvGraphicFramePr>
        <p:xfrm>
          <a:off x="304800" y="4267200"/>
          <a:ext cx="8610598" cy="928726"/>
        </p:xfrm>
        <a:graphic>
          <a:graphicData uri="http://schemas.openxmlformats.org/drawingml/2006/table">
            <a:tbl>
              <a:tblPr firstRow="1" bandRow="1">
                <a:tableStyleId>{5C22544A-7EE6-4342-B048-85BDC9FD1C3A}</a:tableStyleId>
              </a:tblPr>
              <a:tblGrid>
                <a:gridCol w="3048000"/>
                <a:gridCol w="5562598"/>
              </a:tblGrid>
              <a:tr h="928726">
                <a:tc>
                  <a:txBody>
                    <a:bodyPr/>
                    <a:lstStyle/>
                    <a:p>
                      <a:pPr>
                        <a:lnSpc>
                          <a:spcPct val="80000"/>
                        </a:lnSpc>
                      </a:pPr>
                      <a:r>
                        <a:rPr lang="en-US" sz="1900" b="0" smtClean="0">
                          <a:solidFill>
                            <a:srgbClr val="000000"/>
                          </a:solidFill>
                          <a:latin typeface="Arial Narrow"/>
                          <a:cs typeface="Arial Narrow"/>
                        </a:rPr>
                        <a:t>Aronson,</a:t>
                      </a:r>
                      <a:r>
                        <a:rPr lang="en-US" sz="1900" b="0" baseline="0" smtClean="0">
                          <a:solidFill>
                            <a:srgbClr val="000000"/>
                          </a:solidFill>
                          <a:latin typeface="Arial Narrow"/>
                          <a:cs typeface="Arial Narrow"/>
                        </a:rPr>
                        <a:t> </a:t>
                      </a:r>
                      <a:r>
                        <a:rPr lang="en-US" sz="1900" b="0" smtClean="0">
                          <a:solidFill>
                            <a:srgbClr val="000000"/>
                          </a:solidFill>
                          <a:latin typeface="Arial Narrow"/>
                          <a:cs typeface="Arial Narrow"/>
                        </a:rPr>
                        <a:t>Dweck, Fisk, Light, </a:t>
                      </a:r>
                      <a:r>
                        <a:rPr lang="en-US" sz="1900" b="0" baseline="0" smtClean="0">
                          <a:solidFill>
                            <a:srgbClr val="000000"/>
                          </a:solidFill>
                          <a:latin typeface="Arial Narrow"/>
                          <a:cs typeface="Arial Narrow"/>
                        </a:rPr>
                        <a:t>Schnabel, Spitzer, </a:t>
                      </a:r>
                      <a:r>
                        <a:rPr lang="en-US" sz="1900" b="0" smtClean="0">
                          <a:solidFill>
                            <a:srgbClr val="000000"/>
                          </a:solidFill>
                          <a:latin typeface="Arial Narrow"/>
                          <a:cs typeface="Arial Narrow"/>
                        </a:rPr>
                        <a:t>Steele,</a:t>
                      </a:r>
                      <a:r>
                        <a:rPr lang="en-US" sz="1900" b="0" baseline="0" smtClean="0">
                          <a:solidFill>
                            <a:srgbClr val="000000"/>
                          </a:solidFill>
                          <a:latin typeface="Arial Narrow"/>
                          <a:cs typeface="Arial Narrow"/>
                        </a:rPr>
                        <a:t> </a:t>
                      </a:r>
                      <a:r>
                        <a:rPr lang="en-US" sz="1750" b="0" smtClean="0">
                          <a:solidFill>
                            <a:srgbClr val="000000"/>
                          </a:solidFill>
                          <a:latin typeface="Arial Narrow"/>
                          <a:cs typeface="Arial Narrow"/>
                        </a:rPr>
                        <a:t>Treisman,</a:t>
                      </a:r>
                      <a:r>
                        <a:rPr lang="en-US" sz="1750" b="0" baseline="0" smtClean="0">
                          <a:solidFill>
                            <a:srgbClr val="000000"/>
                          </a:solidFill>
                          <a:latin typeface="Arial Narrow"/>
                          <a:cs typeface="Arial Narrow"/>
                        </a:rPr>
                        <a:t> </a:t>
                      </a:r>
                      <a:r>
                        <a:rPr lang="en-US" sz="1750" b="0" smtClean="0">
                          <a:solidFill>
                            <a:srgbClr val="000000"/>
                          </a:solidFill>
                          <a:latin typeface="Arial Narrow"/>
                          <a:cs typeface="Arial Narrow"/>
                        </a:rPr>
                        <a:t>Yeager/Walton, Vygosky</a:t>
                      </a:r>
                      <a:endParaRPr lang="en-US" sz="1750" b="0">
                        <a:solidFill>
                          <a:srgbClr val="000000"/>
                        </a:solidFill>
                        <a:latin typeface="Arial Narrow"/>
                        <a:cs typeface="Arial Narro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a:lnSpc>
                          <a:spcPct val="95000"/>
                        </a:lnSpc>
                      </a:pPr>
                      <a:r>
                        <a:rPr lang="en-US" sz="2200" b="0" kern="1200" smtClean="0">
                          <a:solidFill>
                            <a:srgbClr val="000000"/>
                          </a:solidFill>
                          <a:latin typeface="Arial Narrow"/>
                          <a:cs typeface="Arial Narrow"/>
                        </a:rPr>
                        <a:t>Structure and require peer instruction,</a:t>
                      </a:r>
                      <a:r>
                        <a:rPr lang="en-US" sz="2200" b="0" kern="1200" baseline="0" smtClean="0">
                          <a:solidFill>
                            <a:srgbClr val="000000"/>
                          </a:solidFill>
                          <a:latin typeface="Arial Narrow"/>
                          <a:cs typeface="Arial Narrow"/>
                        </a:rPr>
                        <a:t> feedback; </a:t>
                      </a:r>
                      <a:r>
                        <a:rPr lang="en-US" sz="2200" b="0" kern="1200" smtClean="0">
                          <a:solidFill>
                            <a:srgbClr val="000000"/>
                          </a:solidFill>
                          <a:latin typeface="Arial Narrow"/>
                          <a:cs typeface="Arial Narrow"/>
                        </a:rPr>
                        <a:t>positive</a:t>
                      </a:r>
                      <a:r>
                        <a:rPr lang="en-US" sz="2200" b="0" kern="1200" baseline="0" smtClean="0">
                          <a:solidFill>
                            <a:srgbClr val="000000"/>
                          </a:solidFill>
                          <a:latin typeface="Arial Narrow"/>
                          <a:cs typeface="Arial Narrow"/>
                        </a:rPr>
                        <a:t> </a:t>
                      </a:r>
                      <a:r>
                        <a:rPr lang="en-US" sz="2200" b="0" kern="1200" smtClean="0">
                          <a:solidFill>
                            <a:srgbClr val="000000"/>
                          </a:solidFill>
                          <a:latin typeface="Arial Narrow"/>
                          <a:cs typeface="Arial Narrow"/>
                        </a:rPr>
                        <a:t>attribution activities.                            </a:t>
                      </a:r>
                      <a:r>
                        <a:rPr lang="en-US" sz="2200" b="0" kern="1200" baseline="0" smtClean="0">
                          <a:solidFill>
                            <a:srgbClr val="000000"/>
                          </a:solidFill>
                          <a:latin typeface="Arial Narrow"/>
                          <a:cs typeface="Arial Narrow"/>
                        </a:rPr>
                        <a:t>       </a:t>
                      </a:r>
                      <a:r>
                        <a:rPr lang="en-US" sz="2200" b="0" kern="1200" smtClean="0">
                          <a:solidFill>
                            <a:srgbClr val="000000"/>
                          </a:solidFill>
                          <a:latin typeface="Arial Narrow"/>
                          <a:cs typeface="Arial Narrow"/>
                        </a:rPr>
                        <a:t>  </a:t>
                      </a:r>
                      <a:r>
                        <a:rPr lang="en-US" sz="2200" b="1" kern="1200" smtClean="0">
                          <a:solidFill>
                            <a:srgbClr val="FF0000"/>
                          </a:solidFill>
                          <a:latin typeface="Arial Narrow"/>
                          <a:cs typeface="Arial Narrow"/>
                        </a:rPr>
                        <a:t>5</a:t>
                      </a:r>
                      <a:endParaRPr lang="en-US" sz="2200" b="1">
                        <a:solidFill>
                          <a:srgbClr val="FF0000"/>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558000138"/>
              </p:ext>
            </p:extLst>
          </p:nvPr>
        </p:nvGraphicFramePr>
        <p:xfrm>
          <a:off x="304800" y="3581400"/>
          <a:ext cx="8610598" cy="728472"/>
        </p:xfrm>
        <a:graphic>
          <a:graphicData uri="http://schemas.openxmlformats.org/drawingml/2006/table">
            <a:tbl>
              <a:tblPr firstRow="1" bandRow="1">
                <a:tableStyleId>{5C22544A-7EE6-4342-B048-85BDC9FD1C3A}</a:tableStyleId>
              </a:tblPr>
              <a:tblGrid>
                <a:gridCol w="3048000"/>
                <a:gridCol w="5562598"/>
              </a:tblGrid>
              <a:tr h="701040">
                <a:tc>
                  <a:txBody>
                    <a:bodyPr/>
                    <a:lstStyle/>
                    <a:p>
                      <a:pPr>
                        <a:lnSpc>
                          <a:spcPct val="95000"/>
                        </a:lnSpc>
                      </a:pPr>
                      <a:endParaRPr lang="en-US" sz="1200" b="0" smtClean="0">
                        <a:solidFill>
                          <a:srgbClr val="000000"/>
                        </a:solidFill>
                        <a:latin typeface="Arial Narrow"/>
                        <a:cs typeface="Arial Narrow"/>
                      </a:endParaRPr>
                    </a:p>
                    <a:p>
                      <a:pPr>
                        <a:lnSpc>
                          <a:spcPct val="95000"/>
                        </a:lnSpc>
                      </a:pPr>
                      <a:r>
                        <a:rPr lang="en-US" sz="2000" b="0" smtClean="0">
                          <a:solidFill>
                            <a:srgbClr val="000000"/>
                          </a:solidFill>
                          <a:latin typeface="Arial Narrow"/>
                          <a:cs typeface="Arial Narrow"/>
                        </a:rPr>
                        <a:t>Fisk/Light, Tanner</a:t>
                      </a:r>
                      <a:endParaRPr lang="en-US" sz="2000" b="0">
                        <a:solidFill>
                          <a:srgbClr val="000000"/>
                        </a:solidFill>
                        <a:latin typeface="Arial Narrow"/>
                        <a:cs typeface="Arial Narro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lvl="0">
                        <a:lnSpc>
                          <a:spcPct val="95000"/>
                        </a:lnSpc>
                      </a:pPr>
                      <a:r>
                        <a:rPr lang="en-US" sz="2200" b="0" kern="1200" smtClean="0">
                          <a:solidFill>
                            <a:schemeClr val="tx1"/>
                          </a:solidFill>
                          <a:effectLst/>
                          <a:latin typeface="Arial Narrow" charset="0"/>
                          <a:ea typeface="Arial Narrow" charset="0"/>
                          <a:cs typeface="Arial Narrow" charset="0"/>
                        </a:rPr>
                        <a:t>Provide annotated examples of successful work</a:t>
                      </a:r>
                      <a:r>
                        <a:rPr lang="en-US" sz="2200" b="0" kern="1200" baseline="0" smtClean="0">
                          <a:solidFill>
                            <a:schemeClr val="tx1"/>
                          </a:solidFill>
                          <a:effectLst/>
                          <a:latin typeface="Arial Narrow" charset="0"/>
                          <a:ea typeface="Arial Narrow" charset="0"/>
                          <a:cs typeface="Arial Narrow" charset="0"/>
                        </a:rPr>
                        <a:t> w/ criteria applied, </a:t>
                      </a:r>
                      <a:r>
                        <a:rPr lang="en-US" sz="2200" b="0" kern="1200" smtClean="0">
                          <a:solidFill>
                            <a:schemeClr val="tx1"/>
                          </a:solidFill>
                          <a:effectLst/>
                          <a:latin typeface="Arial Narrow" charset="0"/>
                          <a:ea typeface="Arial Narrow" charset="0"/>
                          <a:cs typeface="Arial Narrow" charset="0"/>
                        </a:rPr>
                        <a:t>before students begin work.</a:t>
                      </a:r>
                      <a:r>
                        <a:rPr lang="en-US" sz="2200" b="0" kern="1200" baseline="0" smtClean="0">
                          <a:solidFill>
                            <a:schemeClr val="tx1"/>
                          </a:solidFill>
                          <a:effectLst/>
                          <a:latin typeface="Arial Narrow" charset="0"/>
                          <a:ea typeface="Arial Narrow" charset="0"/>
                          <a:cs typeface="Arial Narrow" charset="0"/>
                        </a:rPr>
                        <a:t>            </a:t>
                      </a:r>
                      <a:r>
                        <a:rPr lang="en-US" sz="2200" b="1" kern="1200" baseline="0" smtClean="0">
                          <a:solidFill>
                            <a:srgbClr val="FF0000"/>
                          </a:solidFill>
                          <a:effectLst/>
                          <a:latin typeface="Arial Narrow" charset="0"/>
                          <a:ea typeface="Arial Narrow" charset="0"/>
                          <a:cs typeface="Arial Narrow" charset="0"/>
                        </a:rPr>
                        <a:t>4</a:t>
                      </a:r>
                      <a:endParaRPr lang="en-US" sz="2200" b="1">
                        <a:solidFill>
                          <a:srgbClr val="FF0000"/>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574209825"/>
              </p:ext>
            </p:extLst>
          </p:nvPr>
        </p:nvGraphicFramePr>
        <p:xfrm>
          <a:off x="304800" y="2929128"/>
          <a:ext cx="8610600" cy="728472"/>
        </p:xfrm>
        <a:graphic>
          <a:graphicData uri="http://schemas.openxmlformats.org/drawingml/2006/table">
            <a:tbl>
              <a:tblPr firstRow="1" bandRow="1">
                <a:tableStyleId>{5C22544A-7EE6-4342-B048-85BDC9FD1C3A}</a:tableStyleId>
              </a:tblPr>
              <a:tblGrid>
                <a:gridCol w="3048000"/>
                <a:gridCol w="5562600"/>
              </a:tblGrid>
              <a:tr h="685800">
                <a:tc>
                  <a:txBody>
                    <a:bodyPr/>
                    <a:lstStyle/>
                    <a:p>
                      <a:pPr>
                        <a:lnSpc>
                          <a:spcPct val="95000"/>
                        </a:lnSpc>
                      </a:pPr>
                      <a:r>
                        <a:rPr lang="en-US" sz="2000" b="0" smtClean="0">
                          <a:solidFill>
                            <a:srgbClr val="000000"/>
                          </a:solidFill>
                          <a:latin typeface="Arial Narrow" charset="0"/>
                          <a:ea typeface="Arial Narrow" charset="0"/>
                          <a:cs typeface="Arial Narrow" charset="0"/>
                        </a:rPr>
                        <a:t>Doyle,</a:t>
                      </a:r>
                      <a:r>
                        <a:rPr lang="en-US" sz="2000" b="0" baseline="0" smtClean="0">
                          <a:solidFill>
                            <a:srgbClr val="000000"/>
                          </a:solidFill>
                          <a:latin typeface="Arial Narrow" charset="0"/>
                          <a:ea typeface="Arial Narrow" charset="0"/>
                          <a:cs typeface="Arial Narrow" charset="0"/>
                        </a:rPr>
                        <a:t> Felder, Tanner, </a:t>
                      </a:r>
                      <a:r>
                        <a:rPr lang="en-US" sz="2000" b="0" smtClean="0">
                          <a:solidFill>
                            <a:srgbClr val="000000"/>
                          </a:solidFill>
                          <a:latin typeface="Arial Narrow" charset="0"/>
                          <a:ea typeface="Arial Narrow" charset="0"/>
                          <a:cs typeface="Arial Narrow" charset="0"/>
                        </a:rPr>
                        <a:t>Winkelmes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nSpc>
                          <a:spcPct val="95000"/>
                        </a:lnSpc>
                      </a:pPr>
                      <a:r>
                        <a:rPr lang="en-US" sz="2200" b="0" kern="1200" smtClean="0">
                          <a:solidFill>
                            <a:srgbClr val="000000"/>
                          </a:solidFill>
                          <a:latin typeface="Arial Narrow" charset="0"/>
                          <a:ea typeface="Arial Narrow" charset="0"/>
                          <a:cs typeface="Arial Narrow" charset="0"/>
                        </a:rPr>
                        <a:t>Specify pertinent</a:t>
                      </a:r>
                      <a:r>
                        <a:rPr lang="en-US" sz="2200" b="0" kern="1200" baseline="0" smtClean="0">
                          <a:solidFill>
                            <a:srgbClr val="000000"/>
                          </a:solidFill>
                          <a:latin typeface="Arial Narrow" charset="0"/>
                          <a:ea typeface="Arial Narrow" charset="0"/>
                          <a:cs typeface="Arial Narrow" charset="0"/>
                        </a:rPr>
                        <a:t> knowledge/skills</a:t>
                      </a:r>
                      <a:r>
                        <a:rPr lang="en-US" sz="2200" b="0" kern="1200" smtClean="0">
                          <a:solidFill>
                            <a:srgbClr val="000000"/>
                          </a:solidFill>
                          <a:latin typeface="Arial Narrow" charset="0"/>
                          <a:ea typeface="Arial Narrow" charset="0"/>
                          <a:cs typeface="Arial Narrow" charset="0"/>
                        </a:rPr>
                        <a:t>, criteria </a:t>
                      </a:r>
                    </a:p>
                    <a:p>
                      <a:pPr>
                        <a:lnSpc>
                          <a:spcPct val="95000"/>
                        </a:lnSpc>
                      </a:pPr>
                      <a:r>
                        <a:rPr lang="en-US" sz="2200" b="0" kern="1200" smtClean="0">
                          <a:solidFill>
                            <a:srgbClr val="000000"/>
                          </a:solidFill>
                          <a:latin typeface="Arial Narrow" charset="0"/>
                          <a:ea typeface="Arial Narrow" charset="0"/>
                          <a:cs typeface="Arial Narrow" charset="0"/>
                        </a:rPr>
                        <a:t>and</a:t>
                      </a:r>
                      <a:r>
                        <a:rPr lang="en-US" sz="2200" b="0" kern="1200" baseline="0" smtClean="0">
                          <a:solidFill>
                            <a:srgbClr val="000000"/>
                          </a:solidFill>
                          <a:latin typeface="Arial Narrow" charset="0"/>
                          <a:ea typeface="Arial Narrow" charset="0"/>
                          <a:cs typeface="Arial Narrow" charset="0"/>
                        </a:rPr>
                        <a:t> </a:t>
                      </a:r>
                      <a:r>
                        <a:rPr lang="en-US" sz="2200" b="0" kern="1200" smtClean="0">
                          <a:solidFill>
                            <a:srgbClr val="000000"/>
                          </a:solidFill>
                          <a:latin typeface="Arial Narrow" charset="0"/>
                          <a:ea typeface="Arial Narrow" charset="0"/>
                          <a:cs typeface="Arial Narrow" charset="0"/>
                        </a:rPr>
                        <a:t>encourage self-monitoring.      </a:t>
                      </a:r>
                      <a:r>
                        <a:rPr lang="en-US" sz="2200" b="0" kern="1200" baseline="0" smtClean="0">
                          <a:solidFill>
                            <a:srgbClr val="000000"/>
                          </a:solidFill>
                          <a:latin typeface="Arial Narrow" charset="0"/>
                          <a:ea typeface="Arial Narrow" charset="0"/>
                          <a:cs typeface="Arial Narrow" charset="0"/>
                        </a:rPr>
                        <a:t>   </a:t>
                      </a:r>
                      <a:r>
                        <a:rPr lang="en-US" sz="2200" b="0" kern="1200" smtClean="0">
                          <a:solidFill>
                            <a:srgbClr val="000000"/>
                          </a:solidFill>
                          <a:latin typeface="Arial Narrow" charset="0"/>
                          <a:ea typeface="Arial Narrow" charset="0"/>
                          <a:cs typeface="Arial Narrow" charset="0"/>
                        </a:rPr>
                        <a:t>                       </a:t>
                      </a:r>
                      <a:r>
                        <a:rPr lang="en-US" sz="2200" b="1" kern="1200" smtClean="0">
                          <a:solidFill>
                            <a:srgbClr val="FF0000"/>
                          </a:solidFill>
                          <a:latin typeface="Arial Narrow" charset="0"/>
                          <a:ea typeface="Arial Narrow" charset="0"/>
                          <a:cs typeface="Arial Narrow" charset="0"/>
                        </a:rPr>
                        <a:t>3</a:t>
                      </a:r>
                      <a:endParaRPr lang="en-US" sz="2200" b="1">
                        <a:solidFill>
                          <a:srgbClr val="FF0000"/>
                        </a:solidFill>
                        <a:latin typeface="Arial Narrow" charset="0"/>
                        <a:ea typeface="Arial Narrow" charset="0"/>
                        <a:cs typeface="Arial Narrow"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540171158"/>
              </p:ext>
            </p:extLst>
          </p:nvPr>
        </p:nvGraphicFramePr>
        <p:xfrm>
          <a:off x="304800" y="2243328"/>
          <a:ext cx="8610600" cy="728472"/>
        </p:xfrm>
        <a:graphic>
          <a:graphicData uri="http://schemas.openxmlformats.org/drawingml/2006/table">
            <a:tbl>
              <a:tblPr firstRow="1" bandRow="1">
                <a:tableStyleId>{5C22544A-7EE6-4342-B048-85BDC9FD1C3A}</a:tableStyleId>
              </a:tblPr>
              <a:tblGrid>
                <a:gridCol w="3048000"/>
                <a:gridCol w="5562600"/>
              </a:tblGrid>
              <a:tr h="685800">
                <a:tc>
                  <a:txBody>
                    <a:bodyPr/>
                    <a:lstStyle/>
                    <a:p>
                      <a:r>
                        <a:rPr lang="en-US" sz="2000" b="0" baseline="0" smtClean="0">
                          <a:solidFill>
                            <a:srgbClr val="000000"/>
                          </a:solidFill>
                          <a:latin typeface="Arial Narrow" charset="0"/>
                          <a:ea typeface="Arial Narrow" charset="0"/>
                          <a:cs typeface="Arial Narrow" charset="0"/>
                        </a:rPr>
                        <a:t>Bass, Bloom, Colomb, </a:t>
                      </a:r>
                    </a:p>
                    <a:p>
                      <a:r>
                        <a:rPr lang="en-US" sz="2000" b="0" baseline="0" smtClean="0">
                          <a:solidFill>
                            <a:srgbClr val="000000"/>
                          </a:solidFill>
                          <a:latin typeface="Arial Narrow" charset="0"/>
                          <a:ea typeface="Arial Narrow" charset="0"/>
                          <a:cs typeface="Arial Narrow" charset="0"/>
                        </a:rPr>
                        <a:t>Felder, Perry</a:t>
                      </a:r>
                      <a:endParaRPr lang="en-US" sz="2000" b="0">
                        <a:solidFill>
                          <a:srgbClr val="000000"/>
                        </a:solidFill>
                        <a:latin typeface="Arial Narrow" charset="0"/>
                        <a:ea typeface="Arial Narrow" charset="0"/>
                        <a:cs typeface="Arial Narrow"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lang="en-US" sz="2200" b="0" kern="1200" smtClean="0">
                          <a:solidFill>
                            <a:schemeClr val="tx1"/>
                          </a:solidFill>
                          <a:effectLst/>
                          <a:latin typeface="Arial Narrow" charset="0"/>
                          <a:ea typeface="Arial Narrow" charset="0"/>
                          <a:cs typeface="Arial Narrow" charset="0"/>
                        </a:rPr>
                        <a:t>Build critical thinking skills in intentional sequence.</a:t>
                      </a:r>
                    </a:p>
                    <a:p>
                      <a:pPr marL="0" marR="0" indent="0" algn="l" defTabSz="914400" rtl="0" eaLnBrk="1" fontAlgn="auto" latinLnBrk="0" hangingPunct="1">
                        <a:lnSpc>
                          <a:spcPct val="95000"/>
                        </a:lnSpc>
                        <a:spcBef>
                          <a:spcPts val="0"/>
                        </a:spcBef>
                        <a:spcAft>
                          <a:spcPts val="0"/>
                        </a:spcAft>
                        <a:buClrTx/>
                        <a:buSzTx/>
                        <a:buFontTx/>
                        <a:buNone/>
                        <a:tabLst/>
                        <a:defRPr/>
                      </a:pPr>
                      <a:r>
                        <a:rPr lang="en-US" sz="2200" b="0" smtClean="0">
                          <a:solidFill>
                            <a:schemeClr val="tx1"/>
                          </a:solidFill>
                          <a:latin typeface="Arial Narrow" charset="0"/>
                          <a:ea typeface="Arial Narrow" charset="0"/>
                          <a:cs typeface="Arial Narrow" charset="0"/>
                        </a:rPr>
                        <a:t>Target feedback to phase, don’t overwhelm             </a:t>
                      </a:r>
                      <a:r>
                        <a:rPr lang="en-US" sz="2200" b="1" smtClean="0">
                          <a:solidFill>
                            <a:srgbClr val="FF0000"/>
                          </a:solidFill>
                          <a:latin typeface="Arial Narrow" charset="0"/>
                          <a:ea typeface="Arial Narrow" charset="0"/>
                          <a:cs typeface="Arial Narrow" charset="0"/>
                        </a:rPr>
                        <a:t>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981271534"/>
              </p:ext>
            </p:extLst>
          </p:nvPr>
        </p:nvGraphicFramePr>
        <p:xfrm>
          <a:off x="304800" y="5029200"/>
          <a:ext cx="8610598" cy="1078992"/>
        </p:xfrm>
        <a:graphic>
          <a:graphicData uri="http://schemas.openxmlformats.org/drawingml/2006/table">
            <a:tbl>
              <a:tblPr firstRow="1" bandRow="1">
                <a:tableStyleId>{5C22544A-7EE6-4342-B048-85BDC9FD1C3A}</a:tableStyleId>
              </a:tblPr>
              <a:tblGrid>
                <a:gridCol w="3048000"/>
                <a:gridCol w="5562598"/>
              </a:tblGrid>
              <a:tr h="1022604">
                <a:tc>
                  <a:txBody>
                    <a:bodyPr/>
                    <a:lstStyle/>
                    <a:p>
                      <a:pPr>
                        <a:lnSpc>
                          <a:spcPct val="90000"/>
                        </a:lnSpc>
                      </a:pPr>
                      <a:endParaRPr lang="en-US" sz="1800" b="0" smtClean="0">
                        <a:solidFill>
                          <a:srgbClr val="000000"/>
                        </a:solidFill>
                        <a:latin typeface="Arial Narrow"/>
                        <a:cs typeface="Arial Narrow"/>
                      </a:endParaRPr>
                    </a:p>
                    <a:p>
                      <a:pPr>
                        <a:lnSpc>
                          <a:spcPct val="90000"/>
                        </a:lnSpc>
                      </a:pPr>
                      <a:r>
                        <a:rPr lang="en-US" sz="1800" b="0" smtClean="0">
                          <a:solidFill>
                            <a:srgbClr val="000000"/>
                          </a:solidFill>
                          <a:latin typeface="Arial Narrow"/>
                          <a:cs typeface="Arial Narrow"/>
                        </a:rPr>
                        <a:t>AAC&amp;U</a:t>
                      </a:r>
                      <a:r>
                        <a:rPr lang="en-US" sz="1800" b="0" baseline="0" smtClean="0">
                          <a:solidFill>
                            <a:srgbClr val="000000"/>
                          </a:solidFill>
                          <a:latin typeface="Arial Narrow"/>
                          <a:cs typeface="Arial Narrow"/>
                        </a:rPr>
                        <a:t> </a:t>
                      </a:r>
                      <a:r>
                        <a:rPr lang="en-US" sz="1800" b="0" smtClean="0">
                          <a:solidFill>
                            <a:srgbClr val="000000"/>
                          </a:solidFill>
                          <a:latin typeface="Arial Narrow"/>
                          <a:cs typeface="Arial Narrow"/>
                        </a:rPr>
                        <a:t>Finley/</a:t>
                      </a:r>
                      <a:r>
                        <a:rPr lang="en-US" sz="1800" b="0" baseline="0" smtClean="0">
                          <a:solidFill>
                            <a:srgbClr val="000000"/>
                          </a:solidFill>
                          <a:latin typeface="Arial Narrow"/>
                          <a:cs typeface="Arial Narrow"/>
                        </a:rPr>
                        <a:t>McNair (HIP, P-B)</a:t>
                      </a:r>
                      <a:endParaRPr lang="en-US" sz="1800" b="0" smtClean="0">
                        <a:solidFill>
                          <a:srgbClr val="000000"/>
                        </a:solidFill>
                        <a:latin typeface="Arial Narrow"/>
                        <a:cs typeface="Arial Narrow"/>
                      </a:endParaRPr>
                    </a:p>
                    <a:p>
                      <a:pPr>
                        <a:lnSpc>
                          <a:spcPct val="90000"/>
                        </a:lnSpc>
                      </a:pPr>
                      <a:r>
                        <a:rPr lang="en-US" sz="1800" b="0" smtClean="0">
                          <a:solidFill>
                            <a:srgbClr val="000000"/>
                          </a:solidFill>
                          <a:latin typeface="Arial Narrow"/>
                          <a:cs typeface="Arial Narrow"/>
                        </a:rPr>
                        <a:t>Winkelmes</a:t>
                      </a:r>
                      <a:r>
                        <a:rPr lang="en-US" sz="1800" b="0" baseline="0" smtClean="0">
                          <a:solidFill>
                            <a:srgbClr val="000000"/>
                          </a:solidFill>
                          <a:latin typeface="Arial Narrow"/>
                          <a:cs typeface="Arial Narrow"/>
                        </a:rPr>
                        <a:t> et al</a:t>
                      </a:r>
                      <a:endParaRPr lang="en-US" sz="1800" b="0" smtClean="0">
                        <a:solidFill>
                          <a:srgbClr val="000000"/>
                        </a:solidFill>
                        <a:latin typeface="Arial Narrow"/>
                        <a:cs typeface="Arial Narrow"/>
                      </a:endParaRPr>
                    </a:p>
                    <a:p>
                      <a:pPr>
                        <a:lnSpc>
                          <a:spcPct val="90000"/>
                        </a:lnSpc>
                      </a:pPr>
                      <a:r>
                        <a:rPr lang="en-US" sz="1800" b="0" smtClean="0">
                          <a:solidFill>
                            <a:srgbClr val="000000"/>
                          </a:solidFill>
                          <a:latin typeface="Arial"/>
                          <a:cs typeface="Arial"/>
                        </a:rPr>
                        <a:t>Yeager, Walton</a:t>
                      </a:r>
                      <a:endParaRPr lang="en-US" sz="1800" b="0">
                        <a:solidFill>
                          <a:srgbClr val="000000"/>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900" b="0" smtClean="0">
                          <a:solidFill>
                            <a:srgbClr val="000000"/>
                          </a:solidFill>
                          <a:latin typeface="Arial Narrow" charset="0"/>
                          <a:ea typeface="Arial Narrow" charset="0"/>
                          <a:cs typeface="Arial Narrow" charset="0"/>
                        </a:rPr>
                        <a:t>Explicate purposes, tasks, criteria in advance.</a:t>
                      </a:r>
                    </a:p>
                    <a:p>
                      <a:pPr>
                        <a:lnSpc>
                          <a:spcPct val="80000"/>
                        </a:lnSpc>
                      </a:pPr>
                      <a:r>
                        <a:rPr lang="en-US" sz="1900" b="0" smtClean="0">
                          <a:solidFill>
                            <a:srgbClr val="000000"/>
                          </a:solidFill>
                          <a:latin typeface="Arial Narrow" charset="0"/>
                          <a:ea typeface="Arial Narrow" charset="0"/>
                          <a:cs typeface="Arial Narrow" charset="0"/>
                        </a:rPr>
                        <a:t>Give students a compass, set expectations;</a:t>
                      </a:r>
                    </a:p>
                    <a:p>
                      <a:pPr>
                        <a:lnSpc>
                          <a:spcPct val="80000"/>
                        </a:lnSpc>
                      </a:pPr>
                      <a:r>
                        <a:rPr lang="en-US" sz="1900" b="0" smtClean="0">
                          <a:solidFill>
                            <a:srgbClr val="000000"/>
                          </a:solidFill>
                          <a:latin typeface="Arial Narrow" charset="0"/>
                          <a:ea typeface="Arial Narrow" charset="0"/>
                          <a:cs typeface="Arial Narrow" charset="0"/>
                        </a:rPr>
                        <a:t>Explicate</a:t>
                      </a:r>
                      <a:r>
                        <a:rPr lang="en-US" sz="1900" b="0" baseline="0" smtClean="0">
                          <a:solidFill>
                            <a:srgbClr val="000000"/>
                          </a:solidFill>
                          <a:latin typeface="Arial Narrow" charset="0"/>
                          <a:ea typeface="Arial Narrow" charset="0"/>
                          <a:cs typeface="Arial Narrow" charset="0"/>
                        </a:rPr>
                        <a:t> a</a:t>
                      </a:r>
                      <a:r>
                        <a:rPr lang="en-US" sz="1900" b="0" smtClean="0">
                          <a:solidFill>
                            <a:srgbClr val="000000"/>
                          </a:solidFill>
                          <a:latin typeface="Arial Narrow" charset="0"/>
                          <a:ea typeface="Arial Narrow" charset="0"/>
                          <a:cs typeface="Arial Narrow" charset="0"/>
                        </a:rPr>
                        <a:t>pplicability, relevance;</a:t>
                      </a:r>
                      <a:r>
                        <a:rPr lang="en-US" sz="1900" b="0" baseline="0" smtClean="0">
                          <a:solidFill>
                            <a:srgbClr val="000000"/>
                          </a:solidFill>
                          <a:latin typeface="Arial Narrow" charset="0"/>
                          <a:ea typeface="Arial Narrow" charset="0"/>
                          <a:cs typeface="Arial Narrow" charset="0"/>
                        </a:rPr>
                        <a:t>       </a:t>
                      </a:r>
                      <a:r>
                        <a:rPr lang="en-US" sz="1900" b="0" smtClean="0">
                          <a:solidFill>
                            <a:srgbClr val="000000"/>
                          </a:solidFill>
                          <a:latin typeface="Arial Narrow" charset="0"/>
                          <a:ea typeface="Arial Narrow" charset="0"/>
                          <a:cs typeface="Arial Narrow" charset="0"/>
                        </a:rPr>
                        <a:t>Engage</a:t>
                      </a:r>
                      <a:r>
                        <a:rPr lang="en-US" sz="1900" b="0" baseline="0" smtClean="0">
                          <a:solidFill>
                            <a:srgbClr val="000000"/>
                          </a:solidFill>
                          <a:latin typeface="Arial Narrow" charset="0"/>
                          <a:ea typeface="Arial Narrow" charset="0"/>
                          <a:cs typeface="Arial Narrow" charset="0"/>
                        </a:rPr>
                        <a:t> students in applying shared criteria to increase belonging.                     </a:t>
                      </a:r>
                      <a:r>
                        <a:rPr lang="en-US" sz="2200" b="1" baseline="0" smtClean="0">
                          <a:solidFill>
                            <a:srgbClr val="FF0000"/>
                          </a:solidFill>
                          <a:latin typeface="Arial Narrow" charset="0"/>
                          <a:ea typeface="Arial Narrow" charset="0"/>
                          <a:cs typeface="Arial Narrow" charset="0"/>
                        </a:rPr>
                        <a:t>6</a:t>
                      </a:r>
                      <a:endParaRPr lang="en-US" sz="2200" b="1" smtClean="0">
                        <a:solidFill>
                          <a:srgbClr val="FF0000"/>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2" name="TextBox 1"/>
          <p:cNvSpPr txBox="1"/>
          <p:nvPr/>
        </p:nvSpPr>
        <p:spPr>
          <a:xfrm>
            <a:off x="457199" y="533400"/>
            <a:ext cx="8305801" cy="446276"/>
          </a:xfrm>
          <a:prstGeom prst="rect">
            <a:avLst/>
          </a:prstGeom>
          <a:noFill/>
        </p:spPr>
        <p:txBody>
          <a:bodyPr wrap="square" rtlCol="0">
            <a:spAutoFit/>
          </a:bodyPr>
          <a:lstStyle/>
          <a:p>
            <a:r>
              <a:rPr lang="en-US" sz="2300" b="1" smtClean="0">
                <a:solidFill>
                  <a:srgbClr val="C00000"/>
                </a:solidFill>
                <a:latin typeface="Arial" charset="0"/>
                <a:ea typeface="Arial" charset="0"/>
                <a:cs typeface="Arial" charset="0"/>
              </a:rPr>
              <a:t>Where does Transparent Assignment Design Come From?</a:t>
            </a:r>
            <a:endParaRPr lang="en-US" sz="2300" b="1">
              <a:solidFill>
                <a:srgbClr val="C00000"/>
              </a:solidFill>
              <a:latin typeface="Arial" charset="0"/>
              <a:ea typeface="Arial" charset="0"/>
              <a:cs typeface="Arial"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922175139"/>
              </p:ext>
            </p:extLst>
          </p:nvPr>
        </p:nvGraphicFramePr>
        <p:xfrm>
          <a:off x="304800" y="1371600"/>
          <a:ext cx="8610597" cy="955548"/>
        </p:xfrm>
        <a:graphic>
          <a:graphicData uri="http://schemas.openxmlformats.org/drawingml/2006/table">
            <a:tbl>
              <a:tblPr firstRow="1" bandRow="1">
                <a:tableStyleId>{5C22544A-7EE6-4342-B048-85BDC9FD1C3A}</a:tableStyleId>
              </a:tblPr>
              <a:tblGrid>
                <a:gridCol w="3048000"/>
                <a:gridCol w="5562597"/>
              </a:tblGrid>
              <a:tr h="8186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0" baseline="0" smtClean="0">
                          <a:solidFill>
                            <a:srgbClr val="000000"/>
                          </a:solidFill>
                          <a:latin typeface="Arial Narrow" charset="0"/>
                          <a:ea typeface="Arial Narrow" charset="0"/>
                          <a:cs typeface="Arial Narrow" charset="0"/>
                        </a:rPr>
                        <a:t>Elbow, Jaschik/Davidson, Mazur</a:t>
                      </a:r>
                      <a:endParaRPr lang="en-US" sz="1900" b="0" smtClean="0">
                        <a:solidFill>
                          <a:srgbClr val="000000"/>
                        </a:solidFill>
                        <a:latin typeface="Arial Narrow" charset="0"/>
                        <a:ea typeface="Arial Narrow" charset="0"/>
                        <a:cs typeface="Arial Narrow" charset="0"/>
                      </a:endParaRPr>
                    </a:p>
                    <a:p>
                      <a:pPr marL="0" marR="0">
                        <a:lnSpc>
                          <a:spcPct val="95000"/>
                        </a:lnSpc>
                        <a:spcBef>
                          <a:spcPts val="0"/>
                        </a:spcBef>
                        <a:spcAft>
                          <a:spcPts val="0"/>
                        </a:spcAft>
                      </a:pPr>
                      <a:r>
                        <a:rPr lang="en-US" sz="1900" b="0" kern="1200" smtClean="0">
                          <a:solidFill>
                            <a:srgbClr val="000000"/>
                          </a:solidFill>
                          <a:effectLst/>
                          <a:latin typeface="Arial Narrow" charset="0"/>
                          <a:ea typeface="Arial Narrow" charset="0"/>
                          <a:cs typeface="Arial Narrow" charset="0"/>
                        </a:rPr>
                        <a:t>Ambrose</a:t>
                      </a:r>
                      <a:r>
                        <a:rPr lang="en-US" sz="1900" b="0" kern="1200">
                          <a:solidFill>
                            <a:srgbClr val="000000"/>
                          </a:solidFill>
                          <a:effectLst/>
                          <a:latin typeface="Arial Narrow" charset="0"/>
                          <a:ea typeface="Arial Narrow" charset="0"/>
                          <a:cs typeface="Arial Narrow" charset="0"/>
                        </a:rPr>
                        <a:t>, Bergstahler</a:t>
                      </a:r>
                      <a:endParaRPr lang="en-US" sz="1900" b="0">
                        <a:effectLst/>
                        <a:latin typeface="Arial Narrow" charset="0"/>
                        <a:ea typeface="Arial Narrow" charset="0"/>
                        <a:cs typeface="Arial Narrow" charset="0"/>
                      </a:endParaRPr>
                    </a:p>
                    <a:p>
                      <a:pPr marL="0" marR="0">
                        <a:lnSpc>
                          <a:spcPct val="95000"/>
                        </a:lnSpc>
                        <a:spcBef>
                          <a:spcPts val="0"/>
                        </a:spcBef>
                        <a:spcAft>
                          <a:spcPts val="0"/>
                        </a:spcAft>
                      </a:pPr>
                      <a:r>
                        <a:rPr lang="en-US" sz="1900" b="0" kern="1200">
                          <a:solidFill>
                            <a:srgbClr val="000000"/>
                          </a:solidFill>
                          <a:effectLst/>
                          <a:latin typeface="Arial Narrow" charset="0"/>
                          <a:ea typeface="Arial Narrow" charset="0"/>
                          <a:cs typeface="Arial Narrow" charset="0"/>
                        </a:rPr>
                        <a:t>Gregorc, Kolb</a:t>
                      </a:r>
                      <a:endParaRPr lang="en-US" sz="1900" b="0">
                        <a:effectLst/>
                        <a:latin typeface="Arial Narrow" charset="0"/>
                        <a:ea typeface="Arial Narrow" charset="0"/>
                        <a:cs typeface="Arial Narrow"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91440" marR="0" lvl="0" indent="0" algn="l" defTabSz="914400" rtl="0" eaLnBrk="1" fontAlgn="auto" latinLnBrk="0" hangingPunct="1">
                        <a:lnSpc>
                          <a:spcPct val="95000"/>
                        </a:lnSpc>
                        <a:spcBef>
                          <a:spcPts val="0"/>
                        </a:spcBef>
                        <a:spcAft>
                          <a:spcPts val="0"/>
                        </a:spcAft>
                        <a:buClrTx/>
                        <a:buSzTx/>
                        <a:buFontTx/>
                        <a:buNone/>
                        <a:tabLst/>
                        <a:defRPr/>
                      </a:pPr>
                      <a:r>
                        <a:rPr lang="en-US" sz="2200" b="0" kern="1200" smtClean="0">
                          <a:solidFill>
                            <a:srgbClr val="000000"/>
                          </a:solidFill>
                          <a:latin typeface="Arial Narrow" charset="0"/>
                          <a:ea typeface="Arial Narrow" charset="0"/>
                          <a:cs typeface="Arial Narrow" charset="0"/>
                        </a:rPr>
                        <a:t>Low stakes for greater creativity / risk </a:t>
                      </a:r>
                      <a:endParaRPr lang="en-US" sz="2200" b="0" kern="1200" smtClean="0">
                        <a:effectLst/>
                        <a:latin typeface="Arial Narrow" charset="0"/>
                        <a:ea typeface="Arial Narrow" charset="0"/>
                        <a:cs typeface="Arial Narrow" charset="0"/>
                      </a:endParaRPr>
                    </a:p>
                    <a:p>
                      <a:pPr marL="91440" marR="0" lvl="0">
                        <a:lnSpc>
                          <a:spcPct val="95000"/>
                        </a:lnSpc>
                        <a:spcBef>
                          <a:spcPts val="0"/>
                        </a:spcBef>
                        <a:spcAft>
                          <a:spcPts val="0"/>
                        </a:spcAft>
                      </a:pPr>
                      <a:r>
                        <a:rPr lang="en-US" sz="2200" b="0" kern="1200" smtClean="0">
                          <a:solidFill>
                            <a:schemeClr val="tx1"/>
                          </a:solidFill>
                          <a:effectLst/>
                          <a:latin typeface="Arial Narrow" charset="0"/>
                          <a:ea typeface="Arial Narrow" charset="0"/>
                          <a:cs typeface="Arial Narrow" charset="0"/>
                        </a:rPr>
                        <a:t>Varied </a:t>
                      </a:r>
                      <a:r>
                        <a:rPr lang="en-US" sz="2200" b="0" kern="1200">
                          <a:solidFill>
                            <a:schemeClr val="tx1"/>
                          </a:solidFill>
                          <a:effectLst/>
                          <a:latin typeface="Arial Narrow" charset="0"/>
                          <a:ea typeface="Arial Narrow" charset="0"/>
                          <a:cs typeface="Arial Narrow" charset="0"/>
                        </a:rPr>
                        <a:t>and/or flexible formats appeal equitably to students’ strengths; </a:t>
                      </a:r>
                      <a:r>
                        <a:rPr lang="en-US" sz="2200" b="0" kern="1200" smtClean="0">
                          <a:solidFill>
                            <a:schemeClr val="tx1"/>
                          </a:solidFill>
                          <a:effectLst/>
                          <a:latin typeface="Arial Narrow" charset="0"/>
                          <a:ea typeface="Arial Narrow" charset="0"/>
                          <a:cs typeface="Arial Narrow" charset="0"/>
                        </a:rPr>
                        <a:t>inclusive  </a:t>
                      </a:r>
                      <a:r>
                        <a:rPr lang="en-US" sz="2200" b="0" kern="1200" baseline="0" smtClean="0">
                          <a:solidFill>
                            <a:schemeClr val="tx1"/>
                          </a:solidFill>
                          <a:effectLst/>
                          <a:latin typeface="Arial Narrow" charset="0"/>
                          <a:ea typeface="Arial Narrow" charset="0"/>
                          <a:cs typeface="Arial Narrow" charset="0"/>
                        </a:rPr>
                        <a:t>                          </a:t>
                      </a:r>
                      <a:r>
                        <a:rPr lang="en-US" sz="2200" b="0" kern="1200" smtClean="0">
                          <a:solidFill>
                            <a:schemeClr val="tx1"/>
                          </a:solidFill>
                          <a:effectLst/>
                          <a:latin typeface="Arial Narrow" charset="0"/>
                          <a:ea typeface="Arial Narrow" charset="0"/>
                          <a:cs typeface="Arial Narrow" charset="0"/>
                        </a:rPr>
                        <a:t>        </a:t>
                      </a:r>
                      <a:r>
                        <a:rPr lang="en-US" sz="2200" b="1" kern="1200" smtClean="0">
                          <a:solidFill>
                            <a:srgbClr val="FF0000"/>
                          </a:solidFill>
                          <a:effectLst/>
                          <a:latin typeface="Arial Narrow" charset="0"/>
                          <a:ea typeface="Arial Narrow" charset="0"/>
                          <a:cs typeface="Arial Narrow" charset="0"/>
                        </a:rPr>
                        <a:t>1</a:t>
                      </a:r>
                      <a:endParaRPr lang="en-US" sz="2200" b="1">
                        <a:solidFill>
                          <a:schemeClr val="tx1"/>
                        </a:solidFill>
                        <a:effectLst/>
                        <a:latin typeface="Arial Narrow" charset="0"/>
                        <a:ea typeface="Arial Narrow" charset="0"/>
                        <a:cs typeface="Arial Narrow" charset="0"/>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28329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8229600" cy="1066800"/>
          </a:xfrm>
        </p:spPr>
        <p:txBody>
          <a:bodyPr>
            <a:normAutofit fontScale="90000"/>
          </a:bodyPr>
          <a:lstStyle/>
          <a:p>
            <a:r>
              <a:rPr lang="en-US" smtClean="0">
                <a:solidFill>
                  <a:srgbClr val="8D0101"/>
                </a:solidFill>
              </a:rPr>
              <a:t/>
            </a:r>
            <a:br>
              <a:rPr lang="en-US" smtClean="0">
                <a:solidFill>
                  <a:srgbClr val="8D0101"/>
                </a:solidFill>
              </a:rPr>
            </a:br>
            <a:r>
              <a:rPr lang="en-US">
                <a:solidFill>
                  <a:srgbClr val="8D0101"/>
                </a:solidFill>
              </a:rPr>
              <a:t/>
            </a:r>
            <a:br>
              <a:rPr lang="en-US">
                <a:solidFill>
                  <a:srgbClr val="8D0101"/>
                </a:solidFill>
              </a:rPr>
            </a:br>
            <a:r>
              <a:rPr lang="en-US" smtClean="0">
                <a:solidFill>
                  <a:srgbClr val="8D0101"/>
                </a:solidFill>
              </a:rPr>
              <a:t/>
            </a:r>
            <a:br>
              <a:rPr lang="en-US" smtClean="0">
                <a:solidFill>
                  <a:srgbClr val="8D0101"/>
                </a:solidFill>
              </a:rPr>
            </a:br>
            <a:r>
              <a:rPr lang="en-US" smtClean="0">
                <a:solidFill>
                  <a:srgbClr val="8D0101"/>
                </a:solidFill>
              </a:rPr>
              <a:t>Apply all that research to designing transparent, equitable assignments!</a:t>
            </a:r>
            <a:endParaRPr lang="en-US">
              <a:solidFill>
                <a:srgbClr val="8D0101"/>
              </a:solidFill>
            </a:endParaRPr>
          </a:p>
        </p:txBody>
      </p:sp>
      <p:sp>
        <p:nvSpPr>
          <p:cNvPr id="3" name="Content Placeholder 2"/>
          <p:cNvSpPr>
            <a:spLocks noGrp="1"/>
          </p:cNvSpPr>
          <p:nvPr>
            <p:ph idx="1"/>
          </p:nvPr>
        </p:nvSpPr>
        <p:spPr/>
        <p:txBody>
          <a:bodyPr/>
          <a:lstStyle/>
          <a:p>
            <a:endParaRPr lang="en-US" smtClean="0"/>
          </a:p>
          <a:p>
            <a:pPr marL="0" indent="0">
              <a:buNone/>
            </a:pPr>
            <a:endParaRPr lang="en-US"/>
          </a:p>
        </p:txBody>
      </p:sp>
    </p:spTree>
    <p:extLst>
      <p:ext uri="{BB962C8B-B14F-4D97-AF65-F5344CB8AC3E}">
        <p14:creationId xmlns:p14="http://schemas.microsoft.com/office/powerpoint/2010/main" val="859270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32499">
            <a:off x="3460443" y="579710"/>
            <a:ext cx="5005223" cy="6527521"/>
          </a:xfrm>
          <a:prstGeom prst="rect">
            <a:avLst/>
          </a:prstGeom>
        </p:spPr>
        <p:style>
          <a:lnRef idx="0">
            <a:scrgbClr r="0" g="0" b="0"/>
          </a:lnRef>
          <a:fillRef idx="1001">
            <a:schemeClr val="lt2"/>
          </a:fillRef>
          <a:effectRef idx="0">
            <a:scrgbClr r="0" g="0" b="0"/>
          </a:effectRef>
          <a:fontRef idx="major"/>
        </p:style>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0675835">
            <a:off x="362146" y="160338"/>
            <a:ext cx="4848565" cy="6319659"/>
          </a:xfrm>
        </p:spPr>
      </p:pic>
    </p:spTree>
    <p:extLst>
      <p:ext uri="{BB962C8B-B14F-4D97-AF65-F5344CB8AC3E}">
        <p14:creationId xmlns:p14="http://schemas.microsoft.com/office/powerpoint/2010/main" val="527236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3000">
                <a:solidFill>
                  <a:srgbClr val="B10202"/>
                </a:solidFill>
                <a:latin typeface="Arial"/>
                <a:cs typeface="Arial"/>
              </a:rPr>
              <a:t>Sample Assignments        </a:t>
            </a:r>
            <a:r>
              <a:rPr lang="en-US" sz="3000" smtClean="0">
                <a:solidFill>
                  <a:srgbClr val="B10202"/>
                </a:solidFill>
                <a:latin typeface="Arial"/>
                <a:cs typeface="Arial"/>
              </a:rPr>
              <a:t>     </a:t>
            </a:r>
            <a:r>
              <a:rPr lang="en-US" sz="3000" smtClean="0">
                <a:solidFill>
                  <a:srgbClr val="0070C0"/>
                </a:solidFill>
                <a:latin typeface="Arial"/>
                <a:cs typeface="Arial"/>
              </a:rPr>
              <a:t>Sample A (p. 7)</a:t>
            </a:r>
            <a:endParaRPr lang="en-US" sz="3000">
              <a:solidFill>
                <a:srgbClr val="0070C0"/>
              </a:solidFill>
              <a:latin typeface="Arial"/>
              <a:cs typeface="Arial"/>
            </a:endParaRPr>
          </a:p>
        </p:txBody>
      </p:sp>
      <p:sp>
        <p:nvSpPr>
          <p:cNvPr id="6" name="Content Placeholder 2"/>
          <p:cNvSpPr>
            <a:spLocks noGrp="1"/>
          </p:cNvSpPr>
          <p:nvPr>
            <p:ph idx="1"/>
          </p:nvPr>
        </p:nvSpPr>
        <p:spPr>
          <a:xfrm>
            <a:off x="457200" y="1143000"/>
            <a:ext cx="8229600" cy="4648200"/>
          </a:xfrm>
        </p:spPr>
        <p:txBody>
          <a:bodyPr>
            <a:normAutofit fontScale="25000" lnSpcReduction="20000"/>
          </a:bodyPr>
          <a:lstStyle/>
          <a:p>
            <a:pPr marL="0" indent="0">
              <a:lnSpc>
                <a:spcPct val="120000"/>
              </a:lnSpc>
              <a:buNone/>
            </a:pPr>
            <a:r>
              <a:rPr lang="en-US" sz="10000" b="1">
                <a:latin typeface="Arial"/>
                <a:cs typeface="Arial"/>
              </a:rPr>
              <a:t>Purpose</a:t>
            </a:r>
          </a:p>
          <a:p>
            <a:pPr lvl="1">
              <a:lnSpc>
                <a:spcPct val="120000"/>
              </a:lnSpc>
              <a:buFont typeface="Arial"/>
              <a:buChar char="•"/>
            </a:pPr>
            <a:r>
              <a:rPr lang="en-US" sz="9600">
                <a:latin typeface="Arial"/>
                <a:cs typeface="Arial"/>
              </a:rPr>
              <a:t>Skills </a:t>
            </a:r>
            <a:r>
              <a:rPr lang="en-US" sz="9600" smtClean="0">
                <a:latin typeface="Arial"/>
                <a:cs typeface="Arial"/>
              </a:rPr>
              <a:t>practiced               relevance to students</a:t>
            </a:r>
            <a:endParaRPr lang="en-US" sz="9600">
              <a:latin typeface="Arial"/>
              <a:cs typeface="Arial"/>
            </a:endParaRPr>
          </a:p>
          <a:p>
            <a:pPr lvl="1">
              <a:lnSpc>
                <a:spcPct val="120000"/>
              </a:lnSpc>
              <a:buFont typeface="Arial"/>
              <a:buChar char="•"/>
            </a:pPr>
            <a:r>
              <a:rPr lang="en-US" sz="9600">
                <a:latin typeface="Arial"/>
                <a:cs typeface="Arial"/>
              </a:rPr>
              <a:t>Knowledge </a:t>
            </a:r>
            <a:r>
              <a:rPr lang="en-US" sz="9600" smtClean="0">
                <a:latin typeface="Arial"/>
                <a:cs typeface="Arial"/>
              </a:rPr>
              <a:t>gained         connection to LOs</a:t>
            </a:r>
            <a:endParaRPr lang="en-US" sz="9600">
              <a:latin typeface="Arial"/>
              <a:cs typeface="Arial"/>
            </a:endParaRPr>
          </a:p>
          <a:p>
            <a:pPr marL="57150" indent="0">
              <a:lnSpc>
                <a:spcPct val="120000"/>
              </a:lnSpc>
              <a:buNone/>
            </a:pPr>
            <a:endParaRPr lang="en-US" sz="10400" b="1">
              <a:latin typeface="Arial"/>
              <a:cs typeface="Arial"/>
            </a:endParaRPr>
          </a:p>
          <a:p>
            <a:pPr marL="57150" indent="0">
              <a:lnSpc>
                <a:spcPct val="120000"/>
              </a:lnSpc>
              <a:buNone/>
            </a:pPr>
            <a:r>
              <a:rPr lang="en-US" sz="10400" b="1" smtClean="0">
                <a:latin typeface="Arial"/>
                <a:cs typeface="Arial"/>
              </a:rPr>
              <a:t>Task:  </a:t>
            </a:r>
            <a:r>
              <a:rPr lang="en-US" sz="9600" smtClean="0">
                <a:latin typeface="Arial"/>
                <a:cs typeface="Arial"/>
              </a:rPr>
              <a:t>What </a:t>
            </a:r>
            <a:r>
              <a:rPr lang="en-US" sz="9600">
                <a:latin typeface="Arial"/>
                <a:cs typeface="Arial"/>
              </a:rPr>
              <a:t>to </a:t>
            </a:r>
            <a:r>
              <a:rPr lang="en-US" sz="9600" smtClean="0">
                <a:latin typeface="Arial"/>
                <a:cs typeface="Arial"/>
              </a:rPr>
              <a:t>do</a:t>
            </a:r>
          </a:p>
          <a:p>
            <a:pPr marL="57150" indent="0">
              <a:lnSpc>
                <a:spcPct val="120000"/>
              </a:lnSpc>
              <a:buNone/>
            </a:pPr>
            <a:r>
              <a:rPr lang="en-US" sz="9600">
                <a:latin typeface="Arial"/>
                <a:cs typeface="Arial"/>
              </a:rPr>
              <a:t>	</a:t>
            </a:r>
            <a:r>
              <a:rPr lang="en-US" sz="9600" smtClean="0">
                <a:latin typeface="Arial"/>
                <a:cs typeface="Arial"/>
              </a:rPr>
              <a:t>  How </a:t>
            </a:r>
            <a:r>
              <a:rPr lang="en-US" sz="9600">
                <a:latin typeface="Arial"/>
                <a:cs typeface="Arial"/>
              </a:rPr>
              <a:t>to do </a:t>
            </a:r>
            <a:r>
              <a:rPr lang="en-US" sz="9600" smtClean="0">
                <a:latin typeface="Arial"/>
                <a:cs typeface="Arial"/>
              </a:rPr>
              <a:t>it</a:t>
            </a:r>
          </a:p>
          <a:p>
            <a:pPr marL="57150" indent="0">
              <a:lnSpc>
                <a:spcPct val="120000"/>
              </a:lnSpc>
              <a:buNone/>
            </a:pPr>
            <a:endParaRPr lang="en-US" sz="8000" b="1">
              <a:latin typeface="Arial"/>
              <a:cs typeface="Arial"/>
            </a:endParaRPr>
          </a:p>
          <a:p>
            <a:pPr marL="0" indent="0">
              <a:lnSpc>
                <a:spcPct val="120000"/>
              </a:lnSpc>
              <a:buNone/>
            </a:pPr>
            <a:r>
              <a:rPr lang="en-US" sz="10000" b="1">
                <a:latin typeface="Arial"/>
                <a:cs typeface="Arial"/>
              </a:rPr>
              <a:t>Criteria</a:t>
            </a:r>
          </a:p>
          <a:p>
            <a:pPr lvl="1">
              <a:lnSpc>
                <a:spcPct val="120000"/>
              </a:lnSpc>
              <a:buFont typeface="Arial"/>
              <a:buChar char="•"/>
            </a:pPr>
            <a:r>
              <a:rPr lang="en-US" sz="10000">
                <a:latin typeface="Arial" charset="0"/>
                <a:ea typeface="ＭＳ Ｐゴシック" charset="0"/>
                <a:cs typeface="ＭＳ Ｐゴシック" charset="0"/>
              </a:rPr>
              <a:t>What excellence looks like (annotated)</a:t>
            </a:r>
          </a:p>
          <a:p>
            <a:pPr lvl="1">
              <a:lnSpc>
                <a:spcPct val="120000"/>
              </a:lnSpc>
              <a:buFont typeface="Arial"/>
              <a:buChar char="•"/>
            </a:pPr>
            <a:r>
              <a:rPr lang="en-US" sz="10000">
                <a:latin typeface="Arial" charset="0"/>
                <a:ea typeface="ＭＳ Ｐゴシック" charset="0"/>
                <a:cs typeface="ＭＳ Ｐゴシック" charset="0"/>
              </a:rPr>
              <a:t>Criteria in advance to </a:t>
            </a:r>
            <a:r>
              <a:rPr lang="en-US" sz="10000" smtClean="0">
                <a:latin typeface="Arial" charset="0"/>
                <a:ea typeface="ＭＳ Ｐゴシック" charset="0"/>
                <a:cs typeface="ＭＳ Ｐゴシック" charset="0"/>
              </a:rPr>
              <a:t>help </a:t>
            </a:r>
            <a:r>
              <a:rPr lang="en-US" sz="10000">
                <a:latin typeface="Arial" charset="0"/>
                <a:ea typeface="ＭＳ Ｐゴシック" charset="0"/>
                <a:cs typeface="ＭＳ Ｐゴシック" charset="0"/>
              </a:rPr>
              <a:t>students to self-evaluate</a:t>
            </a:r>
            <a:endParaRPr lang="en-US" sz="10000">
              <a:solidFill>
                <a:schemeClr val="bg1"/>
              </a:solidFill>
            </a:endParaRPr>
          </a:p>
          <a:p>
            <a:pPr lvl="1">
              <a:buFont typeface="Arial"/>
              <a:buChar char="•"/>
            </a:pPr>
            <a:endParaRPr lang="en-US" sz="9600" smtClean="0">
              <a:latin typeface="Arial"/>
              <a:cs typeface="Arial"/>
            </a:endParaRPr>
          </a:p>
          <a:p>
            <a:pPr marL="0" indent="0">
              <a:buNone/>
            </a:pPr>
            <a:endParaRPr lang="en-US" sz="2800">
              <a:latin typeface="+mj-lt"/>
            </a:endParaRPr>
          </a:p>
        </p:txBody>
      </p:sp>
      <p:sp>
        <p:nvSpPr>
          <p:cNvPr id="4" name="TextBox 3"/>
          <p:cNvSpPr txBox="1"/>
          <p:nvPr/>
        </p:nvSpPr>
        <p:spPr>
          <a:xfrm>
            <a:off x="3810000" y="1371600"/>
            <a:ext cx="762000" cy="1169551"/>
          </a:xfrm>
          <a:prstGeom prst="rect">
            <a:avLst/>
          </a:prstGeom>
          <a:noFill/>
        </p:spPr>
        <p:txBody>
          <a:bodyPr wrap="square" rtlCol="0">
            <a:spAutoFit/>
          </a:bodyPr>
          <a:lstStyle/>
          <a:p>
            <a:r>
              <a:rPr lang="en-US" sz="7000" smtClean="0"/>
              <a:t>}</a:t>
            </a:r>
            <a:endParaRPr lang="en-US" sz="7000"/>
          </a:p>
        </p:txBody>
      </p:sp>
    </p:spTree>
    <p:extLst>
      <p:ext uri="{BB962C8B-B14F-4D97-AF65-F5344CB8AC3E}">
        <p14:creationId xmlns:p14="http://schemas.microsoft.com/office/powerpoint/2010/main" val="2081183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3000">
                <a:solidFill>
                  <a:srgbClr val="B10202"/>
                </a:solidFill>
                <a:latin typeface="Arial"/>
                <a:cs typeface="Arial"/>
              </a:rPr>
              <a:t>Sample Assignments        </a:t>
            </a:r>
            <a:r>
              <a:rPr lang="en-US" sz="3000" smtClean="0">
                <a:solidFill>
                  <a:srgbClr val="B10202"/>
                </a:solidFill>
                <a:latin typeface="Arial"/>
                <a:cs typeface="Arial"/>
              </a:rPr>
              <a:t>     </a:t>
            </a:r>
            <a:r>
              <a:rPr lang="en-US" sz="3000" smtClean="0">
                <a:solidFill>
                  <a:srgbClr val="0070C0"/>
                </a:solidFill>
                <a:latin typeface="Arial"/>
                <a:cs typeface="Arial"/>
              </a:rPr>
              <a:t>Sample B (p. 7)</a:t>
            </a:r>
            <a:endParaRPr lang="en-US" sz="3000">
              <a:solidFill>
                <a:srgbClr val="0070C0"/>
              </a:solidFill>
              <a:latin typeface="Arial"/>
              <a:cs typeface="Arial"/>
            </a:endParaRPr>
          </a:p>
        </p:txBody>
      </p:sp>
      <p:sp>
        <p:nvSpPr>
          <p:cNvPr id="6" name="Content Placeholder 2"/>
          <p:cNvSpPr>
            <a:spLocks noGrp="1"/>
          </p:cNvSpPr>
          <p:nvPr>
            <p:ph idx="1"/>
          </p:nvPr>
        </p:nvSpPr>
        <p:spPr>
          <a:xfrm>
            <a:off x="457200" y="1143000"/>
            <a:ext cx="8229600" cy="4648200"/>
          </a:xfrm>
        </p:spPr>
        <p:txBody>
          <a:bodyPr>
            <a:normAutofit fontScale="25000" lnSpcReduction="20000"/>
          </a:bodyPr>
          <a:lstStyle/>
          <a:p>
            <a:pPr marL="0" indent="0">
              <a:lnSpc>
                <a:spcPct val="120000"/>
              </a:lnSpc>
              <a:buNone/>
            </a:pPr>
            <a:r>
              <a:rPr lang="en-US" sz="10000" b="1">
                <a:latin typeface="Arial"/>
                <a:cs typeface="Arial"/>
              </a:rPr>
              <a:t>Purpose</a:t>
            </a:r>
          </a:p>
          <a:p>
            <a:pPr lvl="1">
              <a:lnSpc>
                <a:spcPct val="120000"/>
              </a:lnSpc>
              <a:buFont typeface="Arial"/>
              <a:buChar char="•"/>
            </a:pPr>
            <a:r>
              <a:rPr lang="en-US" sz="9600">
                <a:latin typeface="Arial"/>
                <a:cs typeface="Arial"/>
              </a:rPr>
              <a:t>Skills </a:t>
            </a:r>
            <a:r>
              <a:rPr lang="en-US" sz="9600" smtClean="0">
                <a:latin typeface="Arial"/>
                <a:cs typeface="Arial"/>
              </a:rPr>
              <a:t>practiced               relevance to students</a:t>
            </a:r>
            <a:endParaRPr lang="en-US" sz="9600">
              <a:latin typeface="Arial"/>
              <a:cs typeface="Arial"/>
            </a:endParaRPr>
          </a:p>
          <a:p>
            <a:pPr lvl="1">
              <a:lnSpc>
                <a:spcPct val="120000"/>
              </a:lnSpc>
              <a:buFont typeface="Arial"/>
              <a:buChar char="•"/>
            </a:pPr>
            <a:r>
              <a:rPr lang="en-US" sz="9600">
                <a:latin typeface="Arial"/>
                <a:cs typeface="Arial"/>
              </a:rPr>
              <a:t>Knowledge </a:t>
            </a:r>
            <a:r>
              <a:rPr lang="en-US" sz="9600" smtClean="0">
                <a:latin typeface="Arial"/>
                <a:cs typeface="Arial"/>
              </a:rPr>
              <a:t>gained         connection to LOs</a:t>
            </a:r>
            <a:endParaRPr lang="en-US" sz="9600">
              <a:latin typeface="Arial"/>
              <a:cs typeface="Arial"/>
            </a:endParaRPr>
          </a:p>
          <a:p>
            <a:pPr marL="57150" indent="0">
              <a:lnSpc>
                <a:spcPct val="120000"/>
              </a:lnSpc>
              <a:buNone/>
            </a:pPr>
            <a:endParaRPr lang="en-US" sz="10400" b="1">
              <a:latin typeface="Arial"/>
              <a:cs typeface="Arial"/>
            </a:endParaRPr>
          </a:p>
          <a:p>
            <a:pPr marL="57150" indent="0">
              <a:lnSpc>
                <a:spcPct val="120000"/>
              </a:lnSpc>
              <a:buNone/>
            </a:pPr>
            <a:r>
              <a:rPr lang="en-US" sz="10400" b="1" smtClean="0">
                <a:latin typeface="Arial"/>
                <a:cs typeface="Arial"/>
              </a:rPr>
              <a:t>Task:  </a:t>
            </a:r>
            <a:r>
              <a:rPr lang="en-US" sz="9600" smtClean="0">
                <a:latin typeface="Arial"/>
                <a:cs typeface="Arial"/>
              </a:rPr>
              <a:t>What </a:t>
            </a:r>
            <a:r>
              <a:rPr lang="en-US" sz="9600">
                <a:latin typeface="Arial"/>
                <a:cs typeface="Arial"/>
              </a:rPr>
              <a:t>to </a:t>
            </a:r>
            <a:r>
              <a:rPr lang="en-US" sz="9600" smtClean="0">
                <a:latin typeface="Arial"/>
                <a:cs typeface="Arial"/>
              </a:rPr>
              <a:t>do</a:t>
            </a:r>
          </a:p>
          <a:p>
            <a:pPr marL="57150" indent="0">
              <a:lnSpc>
                <a:spcPct val="120000"/>
              </a:lnSpc>
              <a:buNone/>
            </a:pPr>
            <a:r>
              <a:rPr lang="en-US" sz="9600">
                <a:latin typeface="Arial"/>
                <a:cs typeface="Arial"/>
              </a:rPr>
              <a:t>	</a:t>
            </a:r>
            <a:r>
              <a:rPr lang="en-US" sz="9600" smtClean="0">
                <a:latin typeface="Arial"/>
                <a:cs typeface="Arial"/>
              </a:rPr>
              <a:t>  How </a:t>
            </a:r>
            <a:r>
              <a:rPr lang="en-US" sz="9600">
                <a:latin typeface="Arial"/>
                <a:cs typeface="Arial"/>
              </a:rPr>
              <a:t>to do </a:t>
            </a:r>
            <a:r>
              <a:rPr lang="en-US" sz="9600" smtClean="0">
                <a:latin typeface="Arial"/>
                <a:cs typeface="Arial"/>
              </a:rPr>
              <a:t>it</a:t>
            </a:r>
          </a:p>
          <a:p>
            <a:pPr marL="57150" indent="0">
              <a:lnSpc>
                <a:spcPct val="120000"/>
              </a:lnSpc>
              <a:buNone/>
            </a:pPr>
            <a:endParaRPr lang="en-US" sz="8000" b="1">
              <a:latin typeface="Arial"/>
              <a:cs typeface="Arial"/>
            </a:endParaRPr>
          </a:p>
          <a:p>
            <a:pPr marL="0" indent="0">
              <a:lnSpc>
                <a:spcPct val="120000"/>
              </a:lnSpc>
              <a:buNone/>
            </a:pPr>
            <a:r>
              <a:rPr lang="en-US" sz="10000" b="1">
                <a:latin typeface="Arial"/>
                <a:cs typeface="Arial"/>
              </a:rPr>
              <a:t>Criteria</a:t>
            </a:r>
          </a:p>
          <a:p>
            <a:pPr lvl="1">
              <a:lnSpc>
                <a:spcPct val="120000"/>
              </a:lnSpc>
              <a:buFont typeface="Arial"/>
              <a:buChar char="•"/>
            </a:pPr>
            <a:r>
              <a:rPr lang="en-US" sz="10000">
                <a:latin typeface="Arial" charset="0"/>
                <a:ea typeface="ＭＳ Ｐゴシック" charset="0"/>
                <a:cs typeface="ＭＳ Ｐゴシック" charset="0"/>
              </a:rPr>
              <a:t>What excellence looks like (annotated)</a:t>
            </a:r>
          </a:p>
          <a:p>
            <a:pPr lvl="1">
              <a:lnSpc>
                <a:spcPct val="120000"/>
              </a:lnSpc>
              <a:buFont typeface="Arial"/>
              <a:buChar char="•"/>
            </a:pPr>
            <a:r>
              <a:rPr lang="en-US" sz="10000">
                <a:latin typeface="Arial" charset="0"/>
                <a:ea typeface="ＭＳ Ｐゴシック" charset="0"/>
                <a:cs typeface="ＭＳ Ｐゴシック" charset="0"/>
              </a:rPr>
              <a:t>Criteria in advance to </a:t>
            </a:r>
            <a:r>
              <a:rPr lang="en-US" sz="10000" smtClean="0">
                <a:latin typeface="Arial" charset="0"/>
                <a:ea typeface="ＭＳ Ｐゴシック" charset="0"/>
                <a:cs typeface="ＭＳ Ｐゴシック" charset="0"/>
              </a:rPr>
              <a:t>help </a:t>
            </a:r>
            <a:r>
              <a:rPr lang="en-US" sz="10000">
                <a:latin typeface="Arial" charset="0"/>
                <a:ea typeface="ＭＳ Ｐゴシック" charset="0"/>
                <a:cs typeface="ＭＳ Ｐゴシック" charset="0"/>
              </a:rPr>
              <a:t>students to self-evaluate</a:t>
            </a:r>
            <a:endParaRPr lang="en-US" sz="10000">
              <a:solidFill>
                <a:schemeClr val="bg1"/>
              </a:solidFill>
            </a:endParaRPr>
          </a:p>
          <a:p>
            <a:pPr lvl="1">
              <a:buFont typeface="Arial"/>
              <a:buChar char="•"/>
            </a:pPr>
            <a:endParaRPr lang="en-US" sz="9600" smtClean="0">
              <a:latin typeface="Arial"/>
              <a:cs typeface="Arial"/>
            </a:endParaRPr>
          </a:p>
          <a:p>
            <a:pPr marL="0" indent="0">
              <a:buNone/>
            </a:pPr>
            <a:endParaRPr lang="en-US" sz="2800">
              <a:latin typeface="+mj-lt"/>
            </a:endParaRPr>
          </a:p>
        </p:txBody>
      </p:sp>
      <p:sp>
        <p:nvSpPr>
          <p:cNvPr id="4" name="TextBox 3"/>
          <p:cNvSpPr txBox="1"/>
          <p:nvPr/>
        </p:nvSpPr>
        <p:spPr>
          <a:xfrm>
            <a:off x="3810000" y="1371600"/>
            <a:ext cx="762000" cy="1169551"/>
          </a:xfrm>
          <a:prstGeom prst="rect">
            <a:avLst/>
          </a:prstGeom>
          <a:noFill/>
        </p:spPr>
        <p:txBody>
          <a:bodyPr wrap="square" rtlCol="0">
            <a:spAutoFit/>
          </a:bodyPr>
          <a:lstStyle/>
          <a:p>
            <a:r>
              <a:rPr lang="en-US" sz="7000" smtClean="0"/>
              <a:t>}</a:t>
            </a:r>
            <a:endParaRPr lang="en-US" sz="7000"/>
          </a:p>
        </p:txBody>
      </p:sp>
    </p:spTree>
    <p:extLst>
      <p:ext uri="{BB962C8B-B14F-4D97-AF65-F5344CB8AC3E}">
        <p14:creationId xmlns:p14="http://schemas.microsoft.com/office/powerpoint/2010/main" val="17903467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3000">
                <a:solidFill>
                  <a:srgbClr val="B10202"/>
                </a:solidFill>
                <a:latin typeface="Arial"/>
                <a:cs typeface="Arial"/>
              </a:rPr>
              <a:t>Sample Assignments        </a:t>
            </a:r>
            <a:r>
              <a:rPr lang="en-US" sz="3000" smtClean="0">
                <a:solidFill>
                  <a:srgbClr val="B10202"/>
                </a:solidFill>
                <a:latin typeface="Arial"/>
                <a:cs typeface="Arial"/>
              </a:rPr>
              <a:t>    </a:t>
            </a:r>
            <a:r>
              <a:rPr lang="en-US" sz="3000" smtClean="0">
                <a:solidFill>
                  <a:srgbClr val="0070C0"/>
                </a:solidFill>
                <a:latin typeface="Arial"/>
                <a:cs typeface="Arial"/>
              </a:rPr>
              <a:t>Sample C (p. 8)</a:t>
            </a:r>
            <a:endParaRPr lang="en-US" sz="3000">
              <a:solidFill>
                <a:srgbClr val="0070C0"/>
              </a:solidFill>
              <a:latin typeface="Arial"/>
              <a:cs typeface="Arial"/>
            </a:endParaRPr>
          </a:p>
        </p:txBody>
      </p:sp>
      <p:sp>
        <p:nvSpPr>
          <p:cNvPr id="6" name="Content Placeholder 2"/>
          <p:cNvSpPr>
            <a:spLocks noGrp="1"/>
          </p:cNvSpPr>
          <p:nvPr>
            <p:ph idx="1"/>
          </p:nvPr>
        </p:nvSpPr>
        <p:spPr>
          <a:xfrm>
            <a:off x="457200" y="1143000"/>
            <a:ext cx="8229600" cy="4648200"/>
          </a:xfrm>
        </p:spPr>
        <p:txBody>
          <a:bodyPr>
            <a:normAutofit fontScale="25000" lnSpcReduction="20000"/>
          </a:bodyPr>
          <a:lstStyle/>
          <a:p>
            <a:pPr marL="0" indent="0">
              <a:lnSpc>
                <a:spcPct val="120000"/>
              </a:lnSpc>
              <a:buNone/>
            </a:pPr>
            <a:r>
              <a:rPr lang="en-US" sz="10000" b="1">
                <a:latin typeface="Arial"/>
                <a:cs typeface="Arial"/>
              </a:rPr>
              <a:t>Purpose</a:t>
            </a:r>
          </a:p>
          <a:p>
            <a:pPr lvl="1">
              <a:lnSpc>
                <a:spcPct val="120000"/>
              </a:lnSpc>
              <a:buFont typeface="Arial"/>
              <a:buChar char="•"/>
            </a:pPr>
            <a:r>
              <a:rPr lang="en-US" sz="9600">
                <a:latin typeface="Arial"/>
                <a:cs typeface="Arial"/>
              </a:rPr>
              <a:t>Skills practiced               relevance to students</a:t>
            </a:r>
          </a:p>
          <a:p>
            <a:pPr lvl="1">
              <a:lnSpc>
                <a:spcPct val="120000"/>
              </a:lnSpc>
              <a:buFont typeface="Arial"/>
              <a:buChar char="•"/>
            </a:pPr>
            <a:r>
              <a:rPr lang="en-US" sz="9600">
                <a:latin typeface="Arial"/>
                <a:cs typeface="Arial"/>
              </a:rPr>
              <a:t>Knowledge gained         connection to LOs</a:t>
            </a:r>
          </a:p>
          <a:p>
            <a:pPr marL="57150" indent="0">
              <a:lnSpc>
                <a:spcPct val="120000"/>
              </a:lnSpc>
              <a:buNone/>
            </a:pPr>
            <a:endParaRPr lang="en-US" sz="10400" b="1">
              <a:latin typeface="Arial"/>
              <a:cs typeface="Arial"/>
            </a:endParaRPr>
          </a:p>
          <a:p>
            <a:pPr marL="57150" indent="0">
              <a:lnSpc>
                <a:spcPct val="120000"/>
              </a:lnSpc>
              <a:buNone/>
            </a:pPr>
            <a:r>
              <a:rPr lang="en-US" sz="10400" b="1" smtClean="0">
                <a:latin typeface="Arial"/>
                <a:cs typeface="Arial"/>
              </a:rPr>
              <a:t>Task:  </a:t>
            </a:r>
            <a:r>
              <a:rPr lang="en-US" sz="9600" smtClean="0">
                <a:latin typeface="Arial"/>
                <a:cs typeface="Arial"/>
              </a:rPr>
              <a:t>What </a:t>
            </a:r>
            <a:r>
              <a:rPr lang="en-US" sz="9600">
                <a:latin typeface="Arial"/>
                <a:cs typeface="Arial"/>
              </a:rPr>
              <a:t>to do; How to do it</a:t>
            </a:r>
          </a:p>
          <a:p>
            <a:pPr marL="0" indent="0">
              <a:lnSpc>
                <a:spcPct val="120000"/>
              </a:lnSpc>
              <a:buNone/>
            </a:pPr>
            <a:endParaRPr lang="en-US" sz="10000" b="1">
              <a:latin typeface="Arial"/>
              <a:cs typeface="Arial"/>
            </a:endParaRPr>
          </a:p>
          <a:p>
            <a:pPr marL="0" indent="0">
              <a:lnSpc>
                <a:spcPct val="120000"/>
              </a:lnSpc>
              <a:buNone/>
            </a:pPr>
            <a:r>
              <a:rPr lang="en-US" sz="10000" b="1">
                <a:latin typeface="Arial"/>
                <a:cs typeface="Arial"/>
              </a:rPr>
              <a:t>Criteria</a:t>
            </a:r>
          </a:p>
          <a:p>
            <a:pPr lvl="1">
              <a:lnSpc>
                <a:spcPct val="120000"/>
              </a:lnSpc>
              <a:buFont typeface="Arial"/>
              <a:buChar char="•"/>
            </a:pPr>
            <a:r>
              <a:rPr lang="en-US" sz="10000">
                <a:latin typeface="Arial" charset="0"/>
                <a:ea typeface="ＭＳ Ｐゴシック" charset="0"/>
                <a:cs typeface="ＭＳ Ｐゴシック" charset="0"/>
              </a:rPr>
              <a:t>What excellence looks like (annotated)</a:t>
            </a:r>
          </a:p>
          <a:p>
            <a:pPr lvl="1">
              <a:lnSpc>
                <a:spcPct val="120000"/>
              </a:lnSpc>
              <a:buFont typeface="Arial"/>
              <a:buChar char="•"/>
            </a:pPr>
            <a:r>
              <a:rPr lang="en-US" sz="10000">
                <a:latin typeface="Arial" charset="0"/>
                <a:ea typeface="ＭＳ Ｐゴシック" charset="0"/>
                <a:cs typeface="ＭＳ Ｐゴシック" charset="0"/>
              </a:rPr>
              <a:t>Criteria in advance to </a:t>
            </a:r>
            <a:r>
              <a:rPr lang="en-US" sz="10000" smtClean="0">
                <a:latin typeface="Arial" charset="0"/>
                <a:ea typeface="ＭＳ Ｐゴシック" charset="0"/>
                <a:cs typeface="ＭＳ Ｐゴシック" charset="0"/>
              </a:rPr>
              <a:t>help </a:t>
            </a:r>
            <a:r>
              <a:rPr lang="en-US" sz="10000">
                <a:latin typeface="Arial" charset="0"/>
                <a:ea typeface="ＭＳ Ｐゴシック" charset="0"/>
                <a:cs typeface="ＭＳ Ｐゴシック" charset="0"/>
              </a:rPr>
              <a:t>students to self-evaluate</a:t>
            </a:r>
            <a:endParaRPr lang="en-US" sz="10000">
              <a:solidFill>
                <a:schemeClr val="bg1"/>
              </a:solidFill>
            </a:endParaRPr>
          </a:p>
          <a:p>
            <a:pPr lvl="1">
              <a:buFont typeface="Arial"/>
              <a:buChar char="•"/>
            </a:pPr>
            <a:endParaRPr lang="en-US" sz="9600" smtClean="0">
              <a:latin typeface="Arial"/>
              <a:cs typeface="Arial"/>
            </a:endParaRPr>
          </a:p>
          <a:p>
            <a:pPr marL="0" indent="0">
              <a:buNone/>
            </a:pPr>
            <a:endParaRPr lang="en-US" sz="2800">
              <a:latin typeface="+mj-lt"/>
            </a:endParaRPr>
          </a:p>
        </p:txBody>
      </p:sp>
      <p:sp>
        <p:nvSpPr>
          <p:cNvPr id="3" name="Rectangle 2"/>
          <p:cNvSpPr/>
          <p:nvPr/>
        </p:nvSpPr>
        <p:spPr>
          <a:xfrm rot="19558178">
            <a:off x="5205985" y="2655549"/>
            <a:ext cx="3405892" cy="584776"/>
          </a:xfrm>
          <a:prstGeom prst="rect">
            <a:avLst/>
          </a:prstGeom>
          <a:noFill/>
        </p:spPr>
        <p:txBody>
          <a:bodyPr wrap="square" lIns="91440" tIns="45720" rIns="91440" bIns="45720">
            <a:spAutoFit/>
          </a:bodyPr>
          <a:lstStyle/>
          <a:p>
            <a:pPr algn="ctr"/>
            <a:r>
              <a:rPr lang="en-US" sz="3200" b="1" smtClean="0">
                <a:ln w="12700">
                  <a:solidFill>
                    <a:schemeClr val="tx2">
                      <a:satMod val="155000"/>
                    </a:schemeClr>
                  </a:solidFill>
                  <a:prstDash val="solid"/>
                </a:ln>
                <a:solidFill>
                  <a:srgbClr val="B10202"/>
                </a:solidFill>
                <a:effectLst>
                  <a:outerShdw blurRad="41275" dist="20320" dir="1800000" algn="tl" rotWithShape="0">
                    <a:srgbClr val="000000">
                      <a:alpha val="40000"/>
                    </a:srgbClr>
                  </a:outerShdw>
                </a:effectLst>
                <a:latin typeface="Arial"/>
                <a:cs typeface="Arial"/>
              </a:rPr>
              <a:t>It’s A, revised</a:t>
            </a:r>
            <a:endParaRPr lang="en-US" sz="3200" b="1" cap="none" spc="0">
              <a:ln w="12700">
                <a:solidFill>
                  <a:schemeClr val="tx2">
                    <a:satMod val="155000"/>
                  </a:schemeClr>
                </a:solidFill>
                <a:prstDash val="solid"/>
              </a:ln>
              <a:solidFill>
                <a:srgbClr val="B10202"/>
              </a:solidFill>
              <a:effectLst>
                <a:outerShdw blurRad="41275" dist="20320" dir="1800000" algn="tl" rotWithShape="0">
                  <a:srgbClr val="000000">
                    <a:alpha val="40000"/>
                  </a:srgbClr>
                </a:outerShdw>
              </a:effectLst>
              <a:latin typeface="Arial"/>
              <a:cs typeface="Arial"/>
            </a:endParaRPr>
          </a:p>
        </p:txBody>
      </p:sp>
      <p:sp>
        <p:nvSpPr>
          <p:cNvPr id="5" name="TextBox 4"/>
          <p:cNvSpPr txBox="1"/>
          <p:nvPr/>
        </p:nvSpPr>
        <p:spPr>
          <a:xfrm>
            <a:off x="3810000" y="1371600"/>
            <a:ext cx="762000" cy="1169551"/>
          </a:xfrm>
          <a:prstGeom prst="rect">
            <a:avLst/>
          </a:prstGeom>
          <a:noFill/>
        </p:spPr>
        <p:txBody>
          <a:bodyPr wrap="square" rtlCol="0">
            <a:spAutoFit/>
          </a:bodyPr>
          <a:lstStyle/>
          <a:p>
            <a:r>
              <a:rPr lang="en-US" sz="7000" smtClean="0"/>
              <a:t>}</a:t>
            </a:r>
            <a:endParaRPr lang="en-US" sz="7000"/>
          </a:p>
        </p:txBody>
      </p:sp>
    </p:spTree>
    <p:extLst>
      <p:ext uri="{BB962C8B-B14F-4D97-AF65-F5344CB8AC3E}">
        <p14:creationId xmlns:p14="http://schemas.microsoft.com/office/powerpoint/2010/main" val="193230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3000">
                <a:solidFill>
                  <a:srgbClr val="B10202"/>
                </a:solidFill>
                <a:latin typeface="Arial"/>
                <a:cs typeface="Arial"/>
              </a:rPr>
              <a:t>Sample Assignments        </a:t>
            </a:r>
            <a:r>
              <a:rPr lang="en-US" sz="3000" smtClean="0">
                <a:solidFill>
                  <a:srgbClr val="B10202"/>
                </a:solidFill>
                <a:latin typeface="Arial"/>
                <a:cs typeface="Arial"/>
              </a:rPr>
              <a:t>     </a:t>
            </a:r>
            <a:r>
              <a:rPr lang="en-US" sz="3000" smtClean="0">
                <a:solidFill>
                  <a:srgbClr val="0070C0"/>
                </a:solidFill>
                <a:latin typeface="Arial"/>
                <a:cs typeface="Arial"/>
              </a:rPr>
              <a:t>Sample D (p. 8)</a:t>
            </a:r>
            <a:endParaRPr lang="en-US" sz="3000">
              <a:solidFill>
                <a:srgbClr val="0070C0"/>
              </a:solidFill>
              <a:latin typeface="Arial"/>
              <a:cs typeface="Arial"/>
            </a:endParaRPr>
          </a:p>
        </p:txBody>
      </p:sp>
      <p:sp>
        <p:nvSpPr>
          <p:cNvPr id="6" name="Content Placeholder 2"/>
          <p:cNvSpPr>
            <a:spLocks noGrp="1"/>
          </p:cNvSpPr>
          <p:nvPr>
            <p:ph idx="1"/>
          </p:nvPr>
        </p:nvSpPr>
        <p:spPr>
          <a:xfrm>
            <a:off x="457200" y="1143000"/>
            <a:ext cx="8229600" cy="4648200"/>
          </a:xfrm>
        </p:spPr>
        <p:txBody>
          <a:bodyPr>
            <a:normAutofit fontScale="25000" lnSpcReduction="20000"/>
          </a:bodyPr>
          <a:lstStyle/>
          <a:p>
            <a:pPr marL="0" indent="0">
              <a:lnSpc>
                <a:spcPct val="120000"/>
              </a:lnSpc>
              <a:buNone/>
            </a:pPr>
            <a:r>
              <a:rPr lang="en-US" sz="10000" b="1">
                <a:latin typeface="Arial"/>
                <a:cs typeface="Arial"/>
              </a:rPr>
              <a:t>Purpose</a:t>
            </a:r>
          </a:p>
          <a:p>
            <a:pPr lvl="1">
              <a:lnSpc>
                <a:spcPct val="120000"/>
              </a:lnSpc>
              <a:buFont typeface="Arial"/>
              <a:buChar char="•"/>
            </a:pPr>
            <a:r>
              <a:rPr lang="en-US" sz="9600">
                <a:latin typeface="Arial"/>
                <a:cs typeface="Arial"/>
              </a:rPr>
              <a:t>Skills practiced               relevance to students</a:t>
            </a:r>
          </a:p>
          <a:p>
            <a:pPr lvl="1">
              <a:lnSpc>
                <a:spcPct val="120000"/>
              </a:lnSpc>
              <a:buFont typeface="Arial"/>
              <a:buChar char="•"/>
            </a:pPr>
            <a:r>
              <a:rPr lang="en-US" sz="9600">
                <a:latin typeface="Arial"/>
                <a:cs typeface="Arial"/>
              </a:rPr>
              <a:t>Knowledge gained         connection to LOs</a:t>
            </a:r>
          </a:p>
          <a:p>
            <a:pPr marL="57150" indent="0">
              <a:lnSpc>
                <a:spcPct val="120000"/>
              </a:lnSpc>
              <a:buNone/>
            </a:pPr>
            <a:endParaRPr lang="en-US" sz="10400" b="1">
              <a:latin typeface="Arial"/>
              <a:cs typeface="Arial"/>
            </a:endParaRPr>
          </a:p>
          <a:p>
            <a:pPr marL="57150" indent="0">
              <a:lnSpc>
                <a:spcPct val="120000"/>
              </a:lnSpc>
              <a:buNone/>
            </a:pPr>
            <a:r>
              <a:rPr lang="en-US" sz="10400" b="1">
                <a:latin typeface="Arial"/>
                <a:cs typeface="Arial"/>
              </a:rPr>
              <a:t>Task  </a:t>
            </a:r>
            <a:r>
              <a:rPr lang="en-US" sz="10400">
                <a:latin typeface="Arial"/>
                <a:cs typeface="Arial"/>
              </a:rPr>
              <a:t>(problem-based, relevant)</a:t>
            </a:r>
          </a:p>
          <a:p>
            <a:pPr lvl="1">
              <a:lnSpc>
                <a:spcPct val="120000"/>
              </a:lnSpc>
              <a:buFont typeface="Arial"/>
              <a:buChar char="•"/>
            </a:pPr>
            <a:r>
              <a:rPr lang="en-US" sz="9600">
                <a:latin typeface="Arial"/>
                <a:cs typeface="Arial"/>
              </a:rPr>
              <a:t>What to do; How to do it</a:t>
            </a:r>
          </a:p>
          <a:p>
            <a:pPr marL="0" indent="0">
              <a:lnSpc>
                <a:spcPct val="120000"/>
              </a:lnSpc>
              <a:buNone/>
            </a:pPr>
            <a:endParaRPr lang="en-US" sz="10000" b="1">
              <a:latin typeface="Arial"/>
              <a:cs typeface="Arial"/>
            </a:endParaRPr>
          </a:p>
          <a:p>
            <a:pPr marL="0" indent="0">
              <a:lnSpc>
                <a:spcPct val="120000"/>
              </a:lnSpc>
              <a:buNone/>
            </a:pPr>
            <a:r>
              <a:rPr lang="en-US" sz="10000" b="1">
                <a:latin typeface="Arial"/>
                <a:cs typeface="Arial"/>
              </a:rPr>
              <a:t>Criteria</a:t>
            </a:r>
          </a:p>
          <a:p>
            <a:pPr lvl="1">
              <a:lnSpc>
                <a:spcPct val="120000"/>
              </a:lnSpc>
              <a:buFont typeface="Arial"/>
              <a:buChar char="•"/>
            </a:pPr>
            <a:r>
              <a:rPr lang="en-US" sz="10000">
                <a:latin typeface="Arial" charset="0"/>
                <a:ea typeface="ＭＳ Ｐゴシック" charset="0"/>
                <a:cs typeface="ＭＳ Ｐゴシック" charset="0"/>
              </a:rPr>
              <a:t>What excellence looks like (annotated)</a:t>
            </a:r>
          </a:p>
          <a:p>
            <a:pPr lvl="1">
              <a:lnSpc>
                <a:spcPct val="120000"/>
              </a:lnSpc>
              <a:buFont typeface="Arial"/>
              <a:buChar char="•"/>
            </a:pPr>
            <a:r>
              <a:rPr lang="en-US" sz="10000">
                <a:latin typeface="Arial" charset="0"/>
                <a:ea typeface="ＭＳ Ｐゴシック" charset="0"/>
                <a:cs typeface="ＭＳ Ｐゴシック" charset="0"/>
              </a:rPr>
              <a:t>Criteria in advance to </a:t>
            </a:r>
            <a:r>
              <a:rPr lang="en-US" sz="10000" smtClean="0">
                <a:latin typeface="Arial" charset="0"/>
                <a:ea typeface="ＭＳ Ｐゴシック" charset="0"/>
                <a:cs typeface="ＭＳ Ｐゴシック" charset="0"/>
              </a:rPr>
              <a:t>help </a:t>
            </a:r>
            <a:r>
              <a:rPr lang="en-US" sz="10000">
                <a:latin typeface="Arial" charset="0"/>
                <a:ea typeface="ＭＳ Ｐゴシック" charset="0"/>
                <a:cs typeface="ＭＳ Ｐゴシック" charset="0"/>
              </a:rPr>
              <a:t>students to self-evaluate</a:t>
            </a:r>
            <a:endParaRPr lang="en-US" sz="10000">
              <a:solidFill>
                <a:schemeClr val="bg1"/>
              </a:solidFill>
            </a:endParaRPr>
          </a:p>
          <a:p>
            <a:pPr lvl="1">
              <a:buFont typeface="Arial"/>
              <a:buChar char="•"/>
            </a:pPr>
            <a:endParaRPr lang="en-US" sz="9600" smtClean="0">
              <a:latin typeface="Arial"/>
              <a:cs typeface="Arial"/>
            </a:endParaRPr>
          </a:p>
          <a:p>
            <a:pPr marL="0" indent="0">
              <a:buNone/>
            </a:pPr>
            <a:endParaRPr lang="en-US" sz="2800">
              <a:latin typeface="+mj-lt"/>
            </a:endParaRPr>
          </a:p>
        </p:txBody>
      </p:sp>
      <p:sp>
        <p:nvSpPr>
          <p:cNvPr id="3" name="Rectangle 2"/>
          <p:cNvSpPr/>
          <p:nvPr/>
        </p:nvSpPr>
        <p:spPr>
          <a:xfrm rot="19692739">
            <a:off x="5510007" y="2733533"/>
            <a:ext cx="2538801" cy="523220"/>
          </a:xfrm>
          <a:prstGeom prst="rect">
            <a:avLst/>
          </a:prstGeom>
          <a:noFill/>
        </p:spPr>
        <p:txBody>
          <a:bodyPr wrap="none" lIns="91440" tIns="45720" rIns="91440" bIns="45720">
            <a:spAutoFit/>
          </a:bodyPr>
          <a:lstStyle/>
          <a:p>
            <a:pPr algn="ctr"/>
            <a:r>
              <a:rPr lang="en-US" sz="2800" b="1" cap="none" spc="0" smtClean="0">
                <a:ln w="12700">
                  <a:solidFill>
                    <a:schemeClr val="tx2">
                      <a:satMod val="155000"/>
                    </a:schemeClr>
                  </a:solidFill>
                  <a:prstDash val="solid"/>
                </a:ln>
                <a:solidFill>
                  <a:srgbClr val="B10202"/>
                </a:solidFill>
                <a:effectLst>
                  <a:outerShdw blurRad="41275" dist="20320" dir="1800000" algn="tl" rotWithShape="0">
                    <a:srgbClr val="000000">
                      <a:alpha val="40000"/>
                    </a:srgbClr>
                  </a:outerShdw>
                </a:effectLst>
                <a:latin typeface="Arial"/>
                <a:cs typeface="Arial"/>
              </a:rPr>
              <a:t>Compare to B</a:t>
            </a:r>
            <a:endParaRPr lang="en-US" sz="2800" b="1" cap="none" spc="0">
              <a:ln w="12700">
                <a:solidFill>
                  <a:schemeClr val="tx2">
                    <a:satMod val="155000"/>
                  </a:schemeClr>
                </a:solidFill>
                <a:prstDash val="solid"/>
              </a:ln>
              <a:solidFill>
                <a:srgbClr val="B10202"/>
              </a:solidFill>
              <a:effectLst>
                <a:outerShdw blurRad="41275" dist="20320" dir="1800000" algn="tl" rotWithShape="0">
                  <a:srgbClr val="000000">
                    <a:alpha val="40000"/>
                  </a:srgbClr>
                </a:outerShdw>
              </a:effectLst>
              <a:latin typeface="Arial"/>
              <a:cs typeface="Arial"/>
            </a:endParaRPr>
          </a:p>
        </p:txBody>
      </p:sp>
      <p:sp>
        <p:nvSpPr>
          <p:cNvPr id="5" name="TextBox 4"/>
          <p:cNvSpPr txBox="1"/>
          <p:nvPr/>
        </p:nvSpPr>
        <p:spPr>
          <a:xfrm>
            <a:off x="3810000" y="1371600"/>
            <a:ext cx="762000" cy="1169551"/>
          </a:xfrm>
          <a:prstGeom prst="rect">
            <a:avLst/>
          </a:prstGeom>
          <a:noFill/>
        </p:spPr>
        <p:txBody>
          <a:bodyPr wrap="square" rtlCol="0">
            <a:spAutoFit/>
          </a:bodyPr>
          <a:lstStyle/>
          <a:p>
            <a:r>
              <a:rPr lang="en-US" sz="7000" smtClean="0"/>
              <a:t>}</a:t>
            </a:r>
            <a:endParaRPr lang="en-US" sz="7000"/>
          </a:p>
        </p:txBody>
      </p:sp>
      <p:sp>
        <p:nvSpPr>
          <p:cNvPr id="4" name="TextBox 3"/>
          <p:cNvSpPr txBox="1"/>
          <p:nvPr/>
        </p:nvSpPr>
        <p:spPr>
          <a:xfrm rot="19632736">
            <a:off x="4321987" y="1761871"/>
            <a:ext cx="3637150" cy="461665"/>
          </a:xfrm>
          <a:prstGeom prst="rect">
            <a:avLst/>
          </a:prstGeom>
          <a:solidFill>
            <a:schemeClr val="bg2"/>
          </a:solidFill>
          <a:ln>
            <a:solidFill>
              <a:srgbClr val="3388E1"/>
            </a:solidFill>
          </a:ln>
        </p:spPr>
        <p:txBody>
          <a:bodyPr wrap="none" rtlCol="0">
            <a:spAutoFit/>
          </a:bodyPr>
          <a:lstStyle/>
          <a:p>
            <a:r>
              <a:rPr lang="en-US" sz="2400" smtClean="0">
                <a:solidFill>
                  <a:srgbClr val="0070C0"/>
                </a:solidFill>
              </a:rPr>
              <a:t>Importance beyond context</a:t>
            </a:r>
            <a:endParaRPr lang="en-US" sz="2400">
              <a:solidFill>
                <a:srgbClr val="0070C0"/>
              </a:solidFill>
            </a:endParaRPr>
          </a:p>
        </p:txBody>
      </p:sp>
    </p:spTree>
    <p:extLst>
      <p:ext uri="{BB962C8B-B14F-4D97-AF65-F5344CB8AC3E}">
        <p14:creationId xmlns:p14="http://schemas.microsoft.com/office/powerpoint/2010/main" val="4099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1143000"/>
          </a:xfrm>
        </p:spPr>
        <p:txBody>
          <a:bodyPr>
            <a:normAutofit/>
          </a:bodyPr>
          <a:lstStyle/>
          <a:p>
            <a:r>
              <a:rPr lang="en-US" sz="3600" smtClean="0"/>
              <a:t>  </a:t>
            </a:r>
            <a:r>
              <a:rPr lang="en-US" sz="3000" smtClean="0">
                <a:solidFill>
                  <a:srgbClr val="8D0101"/>
                </a:solidFill>
                <a:latin typeface="Arial"/>
                <a:cs typeface="Arial"/>
              </a:rPr>
              <a:t>Gather Feedback on Your Own Assignment</a:t>
            </a:r>
            <a:endParaRPr lang="en-US" sz="3000">
              <a:solidFill>
                <a:srgbClr val="8D0101"/>
              </a:solidFill>
              <a:latin typeface="Arial"/>
              <a:cs typeface="Arial"/>
            </a:endParaRPr>
          </a:p>
        </p:txBody>
      </p:sp>
      <p:sp>
        <p:nvSpPr>
          <p:cNvPr id="3" name="Content Placeholder 2"/>
          <p:cNvSpPr>
            <a:spLocks noGrp="1"/>
          </p:cNvSpPr>
          <p:nvPr>
            <p:ph idx="1"/>
          </p:nvPr>
        </p:nvSpPr>
        <p:spPr>
          <a:xfrm>
            <a:off x="0" y="1219200"/>
            <a:ext cx="8991600" cy="4572000"/>
          </a:xfrm>
        </p:spPr>
        <p:txBody>
          <a:bodyPr>
            <a:normAutofit fontScale="70000" lnSpcReduction="20000"/>
          </a:bodyPr>
          <a:lstStyle/>
          <a:p>
            <a:pPr marL="400050" lvl="1" indent="0" algn="ctr">
              <a:buNone/>
            </a:pPr>
            <a:r>
              <a:rPr lang="en-US" sz="3000" b="1" i="1" smtClean="0">
                <a:solidFill>
                  <a:srgbClr val="800000"/>
                </a:solidFill>
                <a:latin typeface="Gil sans"/>
                <a:cs typeface="Gil sans"/>
              </a:rPr>
              <a:t>Why are we doing this now?</a:t>
            </a:r>
            <a:endParaRPr lang="en-US" b="1" smtClean="0">
              <a:latin typeface="Gil sans"/>
              <a:cs typeface="Gil sans"/>
            </a:endParaRPr>
          </a:p>
          <a:p>
            <a:pPr marL="400050" lvl="1" indent="0">
              <a:buNone/>
            </a:pPr>
            <a:endParaRPr lang="en-US" sz="3400" b="1" smtClean="0">
              <a:latin typeface="Arial"/>
              <a:cs typeface="Arial"/>
            </a:endParaRPr>
          </a:p>
          <a:p>
            <a:pPr marL="400050" lvl="1" indent="0">
              <a:buNone/>
            </a:pPr>
            <a:r>
              <a:rPr lang="en-US" sz="3400" b="1" smtClean="0">
                <a:latin typeface="Arial"/>
                <a:cs typeface="Arial"/>
              </a:rPr>
              <a:t>Purpose</a:t>
            </a:r>
          </a:p>
          <a:p>
            <a:pPr marL="857250" lvl="1" indent="-457200"/>
            <a:r>
              <a:rPr lang="en-US" sz="3400" smtClean="0">
                <a:latin typeface="Arial"/>
                <a:cs typeface="Arial"/>
              </a:rPr>
              <a:t>Knowledge: share feedback, insights</a:t>
            </a:r>
          </a:p>
          <a:p>
            <a:pPr marL="857250" lvl="1" indent="-457200"/>
            <a:r>
              <a:rPr lang="en-US" sz="3400" smtClean="0">
                <a:latin typeface="Arial"/>
                <a:cs typeface="Arial"/>
              </a:rPr>
              <a:t>Skills: apply transparency; engage community of practice </a:t>
            </a:r>
          </a:p>
          <a:p>
            <a:pPr marL="400050" lvl="1" indent="0">
              <a:buNone/>
            </a:pPr>
            <a:endParaRPr lang="en-US" sz="3400" smtClean="0">
              <a:latin typeface="Arial"/>
              <a:cs typeface="Arial"/>
            </a:endParaRPr>
          </a:p>
          <a:p>
            <a:pPr marL="400050" lvl="1" indent="0">
              <a:buNone/>
            </a:pPr>
            <a:r>
              <a:rPr lang="en-US" sz="3400" b="1" smtClean="0">
                <a:latin typeface="Arial"/>
                <a:cs typeface="Arial"/>
              </a:rPr>
              <a:t>Task   </a:t>
            </a:r>
          </a:p>
          <a:p>
            <a:pPr marL="857250" lvl="1" indent="-457200"/>
            <a:r>
              <a:rPr lang="en-US" sz="3400" smtClean="0">
                <a:latin typeface="Arial"/>
                <a:cs typeface="Arial"/>
              </a:rPr>
              <a:t>Four steps, 4 - 6 min each, in pairs / 3s</a:t>
            </a:r>
          </a:p>
          <a:p>
            <a:pPr marL="400050" lvl="1" indent="0">
              <a:buNone/>
            </a:pPr>
            <a:endParaRPr lang="en-US" sz="3400" b="1" smtClean="0">
              <a:latin typeface="Arial"/>
              <a:cs typeface="Arial"/>
            </a:endParaRPr>
          </a:p>
          <a:p>
            <a:pPr marL="400050" lvl="1" indent="0">
              <a:buNone/>
            </a:pPr>
            <a:r>
              <a:rPr lang="en-US" sz="3400" b="1" smtClean="0">
                <a:latin typeface="Arial"/>
                <a:cs typeface="Arial"/>
              </a:rPr>
              <a:t>Criteria</a:t>
            </a:r>
          </a:p>
          <a:p>
            <a:pPr marL="857250" lvl="1" indent="-457200"/>
            <a:r>
              <a:rPr lang="en-US" sz="3400" smtClean="0">
                <a:latin typeface="Arial"/>
                <a:cs typeface="Arial"/>
              </a:rPr>
              <a:t>draft you can use in your course</a:t>
            </a:r>
          </a:p>
          <a:p>
            <a:pPr marL="857250" lvl="1" indent="-457200"/>
            <a:r>
              <a:rPr lang="en-US" sz="3400">
                <a:latin typeface="Arial"/>
                <a:cs typeface="Arial"/>
              </a:rPr>
              <a:t>h</a:t>
            </a:r>
            <a:r>
              <a:rPr lang="en-US" sz="3400" smtClean="0">
                <a:latin typeface="Arial"/>
                <a:cs typeface="Arial"/>
              </a:rPr>
              <a:t>elpful insights from colleagues </a:t>
            </a:r>
            <a:r>
              <a:rPr lang="en-US" sz="3400" b="1" i="1" smtClean="0">
                <a:latin typeface="Arial"/>
                <a:cs typeface="Arial"/>
              </a:rPr>
              <a:t>as novices</a:t>
            </a:r>
          </a:p>
          <a:p>
            <a:pPr marL="400050" lvl="1" indent="0">
              <a:buNone/>
            </a:pPr>
            <a:endParaRPr lang="en-US" b="1" smtClean="0">
              <a:latin typeface="Gil sans"/>
              <a:cs typeface="Gil sans"/>
            </a:endParaRPr>
          </a:p>
          <a:p>
            <a:endParaRPr lang="en-US"/>
          </a:p>
        </p:txBody>
      </p:sp>
    </p:spTree>
    <p:extLst>
      <p:ext uri="{BB962C8B-B14F-4D97-AF65-F5344CB8AC3E}">
        <p14:creationId xmlns:p14="http://schemas.microsoft.com/office/powerpoint/2010/main" val="1595592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5 minute BREAK</a:t>
            </a:r>
            <a:endParaRPr lang="en-US"/>
          </a:p>
        </p:txBody>
      </p:sp>
      <p:sp>
        <p:nvSpPr>
          <p:cNvPr id="3" name="Content Placeholder 2"/>
          <p:cNvSpPr>
            <a:spLocks noGrp="1"/>
          </p:cNvSpPr>
          <p:nvPr>
            <p:ph idx="1"/>
          </p:nvPr>
        </p:nvSpPr>
        <p:spPr>
          <a:xfrm>
            <a:off x="457200" y="1828800"/>
            <a:ext cx="8229600" cy="4648200"/>
          </a:xfrm>
        </p:spPr>
        <p:txBody>
          <a:bodyPr/>
          <a:lstStyle/>
          <a:p>
            <a:r>
              <a:rPr lang="en-US" smtClean="0"/>
              <a:t>Sit next to a </a:t>
            </a:r>
            <a:r>
              <a:rPr lang="en-US" b="1" smtClean="0"/>
              <a:t>disciplinary stranger </a:t>
            </a:r>
            <a:r>
              <a:rPr lang="en-US" smtClean="0"/>
              <a:t>when you return</a:t>
            </a:r>
            <a:endParaRPr lang="en-US"/>
          </a:p>
        </p:txBody>
      </p:sp>
    </p:spTree>
    <p:extLst>
      <p:ext uri="{BB962C8B-B14F-4D97-AF65-F5344CB8AC3E}">
        <p14:creationId xmlns:p14="http://schemas.microsoft.com/office/powerpoint/2010/main" val="939447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rmAutofit fontScale="90000"/>
          </a:bodyPr>
          <a:lstStyle/>
          <a:p>
            <a:r>
              <a:rPr lang="en-US" sz="3600" b="0" smtClean="0">
                <a:solidFill>
                  <a:srgbClr val="8D0101"/>
                </a:solidFill>
                <a:latin typeface="Arial"/>
                <a:cs typeface="Arial"/>
              </a:rPr>
              <a:t>  </a:t>
            </a:r>
            <a:r>
              <a:rPr lang="en-US" sz="3600" smtClean="0">
                <a:solidFill>
                  <a:srgbClr val="8D0101"/>
                </a:solidFill>
                <a:latin typeface="Arial"/>
                <a:cs typeface="Arial"/>
              </a:rPr>
              <a:t>Choose an Assignment from Your Course</a:t>
            </a:r>
            <a:endParaRPr lang="en-US" sz="3600">
              <a:solidFill>
                <a:srgbClr val="8D0101"/>
              </a:solidFill>
              <a:latin typeface="Arial"/>
              <a:cs typeface="Arial"/>
            </a:endParaRPr>
          </a:p>
        </p:txBody>
      </p:sp>
      <p:sp>
        <p:nvSpPr>
          <p:cNvPr id="3" name="Content Placeholder 2"/>
          <p:cNvSpPr>
            <a:spLocks noGrp="1"/>
          </p:cNvSpPr>
          <p:nvPr>
            <p:ph idx="1"/>
          </p:nvPr>
        </p:nvSpPr>
        <p:spPr/>
        <p:txBody>
          <a:bodyPr>
            <a:normAutofit/>
          </a:bodyPr>
          <a:lstStyle/>
          <a:p>
            <a:pPr marL="857250" lvl="1" indent="-457200">
              <a:buFont typeface="Arial"/>
              <a:buChar char="•"/>
            </a:pPr>
            <a:r>
              <a:rPr lang="en-US">
                <a:latin typeface="Arial" charset="0"/>
                <a:ea typeface="Arial" charset="0"/>
                <a:cs typeface="Arial" charset="0"/>
              </a:rPr>
              <a:t>f</a:t>
            </a:r>
            <a:r>
              <a:rPr lang="en-US" smtClean="0">
                <a:latin typeface="Arial" charset="0"/>
                <a:ea typeface="Arial" charset="0"/>
                <a:cs typeface="Arial" charset="0"/>
              </a:rPr>
              <a:t>rom 1</a:t>
            </a:r>
            <a:r>
              <a:rPr lang="en-US" baseline="30000" smtClean="0">
                <a:latin typeface="Arial" charset="0"/>
                <a:ea typeface="Arial" charset="0"/>
                <a:cs typeface="Arial" charset="0"/>
              </a:rPr>
              <a:t>st</a:t>
            </a:r>
            <a:r>
              <a:rPr lang="en-US" smtClean="0">
                <a:latin typeface="Arial" charset="0"/>
                <a:ea typeface="Arial" charset="0"/>
                <a:cs typeface="Arial" charset="0"/>
              </a:rPr>
              <a:t> half of the term</a:t>
            </a:r>
          </a:p>
          <a:p>
            <a:pPr marL="857250" lvl="1" indent="-457200">
              <a:buFont typeface="Arial"/>
              <a:buChar char="•"/>
            </a:pPr>
            <a:r>
              <a:rPr lang="en-US">
                <a:latin typeface="Arial" charset="0"/>
                <a:ea typeface="Arial" charset="0"/>
                <a:cs typeface="Arial" charset="0"/>
              </a:rPr>
              <a:t>a</a:t>
            </a:r>
            <a:r>
              <a:rPr lang="en-US" smtClean="0">
                <a:latin typeface="Arial" charset="0"/>
                <a:ea typeface="Arial" charset="0"/>
                <a:cs typeface="Arial" charset="0"/>
              </a:rPr>
              <a:t>fter students are acquainted with basic tools and terminology the course uses</a:t>
            </a:r>
          </a:p>
          <a:p>
            <a:pPr marL="857250" lvl="1" indent="-457200">
              <a:buFont typeface="Arial"/>
              <a:buChar char="•"/>
            </a:pPr>
            <a:r>
              <a:rPr lang="en-US">
                <a:latin typeface="Arial" charset="0"/>
                <a:ea typeface="Arial" charset="0"/>
                <a:cs typeface="Arial" charset="0"/>
              </a:rPr>
              <a:t>w</a:t>
            </a:r>
            <a:r>
              <a:rPr lang="en-US" smtClean="0">
                <a:latin typeface="Arial" charset="0"/>
                <a:ea typeface="Arial" charset="0"/>
                <a:cs typeface="Arial" charset="0"/>
              </a:rPr>
              <a:t>hen students are starting to apply those and try them out</a:t>
            </a:r>
          </a:p>
          <a:p>
            <a:pPr marL="400050" lvl="1" indent="0">
              <a:buNone/>
            </a:pPr>
            <a:endParaRPr lang="en-US" b="1" i="1" smtClean="0">
              <a:solidFill>
                <a:schemeClr val="accent2"/>
              </a:solidFill>
              <a:latin typeface="Arial" charset="0"/>
              <a:ea typeface="Arial" charset="0"/>
              <a:cs typeface="Arial" charset="0"/>
            </a:endParaRPr>
          </a:p>
          <a:p>
            <a:pPr marL="400050" lvl="1" indent="0">
              <a:buNone/>
            </a:pPr>
            <a:r>
              <a:rPr lang="en-US" b="1" i="1" smtClean="0">
                <a:solidFill>
                  <a:schemeClr val="accent2"/>
                </a:solidFill>
                <a:latin typeface="Arial" charset="0"/>
                <a:ea typeface="Arial" charset="0"/>
                <a:cs typeface="Arial" charset="0"/>
              </a:rPr>
              <a:t>Describe this assignment to a partner  </a:t>
            </a:r>
          </a:p>
          <a:p>
            <a:pPr marL="400050" lvl="1" indent="0">
              <a:buNone/>
            </a:pPr>
            <a:r>
              <a:rPr lang="en-US" b="1" i="1" smtClean="0">
                <a:solidFill>
                  <a:schemeClr val="accent2"/>
                </a:solidFill>
                <a:latin typeface="Arial" charset="0"/>
                <a:ea typeface="Arial" charset="0"/>
                <a:cs typeface="Arial" charset="0"/>
              </a:rPr>
              <a:t>     (2 min each)</a:t>
            </a:r>
            <a:endParaRPr lang="en-US" b="1" smtClean="0">
              <a:latin typeface="Gil sans"/>
              <a:cs typeface="Gil sans"/>
            </a:endParaRPr>
          </a:p>
          <a:p>
            <a:pPr lvl="2" indent="-342900"/>
            <a:endParaRPr lang="en-US" sz="2800">
              <a:latin typeface="Gil sans"/>
              <a:cs typeface="Gil sans"/>
            </a:endParaRPr>
          </a:p>
          <a:p>
            <a:endParaRPr lang="en-US"/>
          </a:p>
        </p:txBody>
      </p:sp>
    </p:spTree>
    <p:extLst>
      <p:ext uri="{BB962C8B-B14F-4D97-AF65-F5344CB8AC3E}">
        <p14:creationId xmlns:p14="http://schemas.microsoft.com/office/powerpoint/2010/main" val="149472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rmAutofit fontScale="90000"/>
          </a:bodyPr>
          <a:lstStyle/>
          <a:p>
            <a:r>
              <a:rPr lang="en-US" sz="3600" smtClean="0"/>
              <a:t>  </a:t>
            </a:r>
            <a:br>
              <a:rPr lang="en-US" sz="3600" smtClean="0"/>
            </a:br>
            <a:r>
              <a:rPr lang="en-US" sz="3600"/>
              <a:t> </a:t>
            </a:r>
            <a:r>
              <a:rPr lang="en-US" sz="3600" smtClean="0"/>
              <a:t>  </a:t>
            </a:r>
            <a:r>
              <a:rPr lang="en-US" sz="3100" smtClean="0">
                <a:solidFill>
                  <a:srgbClr val="8D0101"/>
                </a:solidFill>
                <a:latin typeface="Arial"/>
                <a:cs typeface="Arial"/>
              </a:rPr>
              <a:t>Feedback on Your Assignments,   part 1 of 3</a:t>
            </a:r>
            <a:r>
              <a:rPr lang="en-US" sz="3600" smtClean="0">
                <a:solidFill>
                  <a:srgbClr val="8D0101"/>
                </a:solidFill>
                <a:latin typeface="Arial"/>
                <a:cs typeface="Arial"/>
              </a:rPr>
              <a:t/>
            </a:r>
            <a:br>
              <a:rPr lang="en-US" sz="3600" smtClean="0">
                <a:solidFill>
                  <a:srgbClr val="8D0101"/>
                </a:solidFill>
                <a:latin typeface="Arial"/>
                <a:cs typeface="Arial"/>
              </a:rPr>
            </a:br>
            <a:r>
              <a:rPr lang="en-US" sz="3000">
                <a:solidFill>
                  <a:srgbClr val="8D0101"/>
                </a:solidFill>
                <a:latin typeface="Arial"/>
                <a:cs typeface="Arial"/>
              </a:rPr>
              <a:t>	</a:t>
            </a:r>
            <a:r>
              <a:rPr lang="en-US" sz="3000" smtClean="0">
                <a:solidFill>
                  <a:srgbClr val="8D0101"/>
                </a:solidFill>
                <a:latin typeface="Arial"/>
                <a:cs typeface="Arial"/>
              </a:rPr>
              <a:t> </a:t>
            </a:r>
            <a:r>
              <a:rPr lang="en-US" sz="3000">
                <a:solidFill>
                  <a:srgbClr val="8D0101"/>
                </a:solidFill>
                <a:latin typeface="Arial"/>
                <a:cs typeface="Arial"/>
              </a:rPr>
              <a:t> </a:t>
            </a:r>
            <a:r>
              <a:rPr lang="en-US" sz="3000" smtClean="0">
                <a:solidFill>
                  <a:srgbClr val="8D0101"/>
                </a:solidFill>
                <a:latin typeface="Arial"/>
                <a:cs typeface="Arial"/>
              </a:rPr>
              <a:t>                 </a:t>
            </a:r>
            <a:r>
              <a:rPr lang="en-US" sz="3000" b="0" i="1" smtClean="0">
                <a:solidFill>
                  <a:srgbClr val="FF6600"/>
                </a:solidFill>
                <a:latin typeface="Arial"/>
                <a:cs typeface="Arial"/>
              </a:rPr>
              <a:t>handout: page 6</a:t>
            </a:r>
            <a:endParaRPr lang="en-US" sz="3000" b="0" i="1">
              <a:solidFill>
                <a:srgbClr val="FF6600"/>
              </a:solidFill>
              <a:latin typeface="Arial"/>
              <a:cs typeface="Arial"/>
            </a:endParaRPr>
          </a:p>
        </p:txBody>
      </p:sp>
      <p:sp>
        <p:nvSpPr>
          <p:cNvPr id="3" name="Content Placeholder 2"/>
          <p:cNvSpPr>
            <a:spLocks noGrp="1"/>
          </p:cNvSpPr>
          <p:nvPr>
            <p:ph idx="1"/>
          </p:nvPr>
        </p:nvSpPr>
        <p:spPr/>
        <p:txBody>
          <a:bodyPr>
            <a:normAutofit/>
          </a:bodyPr>
          <a:lstStyle/>
          <a:p>
            <a:pPr marL="400050" lvl="1" indent="0">
              <a:buNone/>
            </a:pPr>
            <a:r>
              <a:rPr lang="en-US" sz="2400" b="1" smtClean="0">
                <a:latin typeface="Arial" charset="0"/>
                <a:ea typeface="Arial" charset="0"/>
                <a:cs typeface="Arial" charset="0"/>
              </a:rPr>
              <a:t>As a novice student, offer feedback on the </a:t>
            </a:r>
            <a:r>
              <a:rPr lang="en-US" sz="2400" b="1" u="sng" smtClean="0">
                <a:solidFill>
                  <a:srgbClr val="C00000"/>
                </a:solidFill>
                <a:latin typeface="Arial" charset="0"/>
                <a:ea typeface="Arial" charset="0"/>
                <a:cs typeface="Arial" charset="0"/>
              </a:rPr>
              <a:t>Purpose </a:t>
            </a:r>
          </a:p>
          <a:p>
            <a:pPr marL="800100" lvl="2" indent="0">
              <a:buNone/>
            </a:pPr>
            <a:r>
              <a:rPr lang="en-US" b="1" smtClean="0">
                <a:latin typeface="Arial" charset="0"/>
                <a:ea typeface="Arial" charset="0"/>
                <a:cs typeface="Arial" charset="0"/>
              </a:rPr>
              <a:t>In pairs or 3s, discuss </a:t>
            </a:r>
            <a:r>
              <a:rPr lang="en-US" b="1">
                <a:latin typeface="Arial" charset="0"/>
                <a:ea typeface="Arial" charset="0"/>
                <a:cs typeface="Arial" charset="0"/>
              </a:rPr>
              <a:t>and </a:t>
            </a:r>
            <a:r>
              <a:rPr lang="en-US" b="1" smtClean="0">
                <a:latin typeface="Arial" charset="0"/>
                <a:ea typeface="Arial" charset="0"/>
                <a:cs typeface="Arial" charset="0"/>
              </a:rPr>
              <a:t>define   (6 min total)</a:t>
            </a:r>
          </a:p>
          <a:p>
            <a:pPr marL="400050" lvl="1" indent="0">
              <a:buNone/>
            </a:pPr>
            <a:endParaRPr lang="en-US" sz="2400" smtClean="0">
              <a:solidFill>
                <a:srgbClr val="262626"/>
              </a:solidFill>
              <a:latin typeface="Arial" charset="0"/>
              <a:ea typeface="Arial" charset="0"/>
              <a:cs typeface="Arial" charset="0"/>
            </a:endParaRPr>
          </a:p>
          <a:p>
            <a:pPr marL="400050" lvl="1" indent="0">
              <a:buNone/>
            </a:pPr>
            <a:endParaRPr lang="en-US" sz="2400" b="1" smtClean="0">
              <a:solidFill>
                <a:srgbClr val="262626"/>
              </a:solidFill>
              <a:latin typeface="Arial" charset="0"/>
              <a:ea typeface="Arial" charset="0"/>
              <a:cs typeface="Arial" charset="0"/>
            </a:endParaRPr>
          </a:p>
          <a:p>
            <a:pPr marL="400050" lvl="1" indent="0">
              <a:buNone/>
            </a:pPr>
            <a:r>
              <a:rPr lang="en-US" sz="2400" b="1" smtClean="0">
                <a:solidFill>
                  <a:srgbClr val="262626"/>
                </a:solidFill>
                <a:latin typeface="Arial" charset="0"/>
                <a:ea typeface="Arial" charset="0"/>
                <a:cs typeface="Arial" charset="0"/>
              </a:rPr>
              <a:t>Five </a:t>
            </a:r>
            <a:r>
              <a:rPr lang="en-US" sz="2400" b="1">
                <a:solidFill>
                  <a:srgbClr val="262626"/>
                </a:solidFill>
                <a:latin typeface="Arial" charset="0"/>
                <a:ea typeface="Arial" charset="0"/>
                <a:cs typeface="Arial" charset="0"/>
              </a:rPr>
              <a:t>years after taking your course,</a:t>
            </a:r>
          </a:p>
          <a:p>
            <a:pPr lvl="2" indent="-342900"/>
            <a:r>
              <a:rPr lang="en-US">
                <a:latin typeface="Arial" charset="0"/>
                <a:ea typeface="Arial" charset="0"/>
                <a:cs typeface="Arial" charset="0"/>
              </a:rPr>
              <a:t>What essential </a:t>
            </a:r>
            <a:r>
              <a:rPr lang="en-US" b="1">
                <a:latin typeface="Arial" charset="0"/>
                <a:ea typeface="Arial" charset="0"/>
                <a:cs typeface="Arial" charset="0"/>
              </a:rPr>
              <a:t>knowledge</a:t>
            </a:r>
            <a:r>
              <a:rPr lang="en-US">
                <a:latin typeface="Arial" charset="0"/>
                <a:ea typeface="Arial" charset="0"/>
                <a:cs typeface="Arial" charset="0"/>
              </a:rPr>
              <a:t> should students </a:t>
            </a:r>
            <a:r>
              <a:rPr lang="en-US" smtClean="0">
                <a:latin typeface="Arial" charset="0"/>
                <a:ea typeface="Arial" charset="0"/>
                <a:cs typeface="Arial" charset="0"/>
              </a:rPr>
              <a:t>retain from doing this assignment?</a:t>
            </a:r>
            <a:endParaRPr lang="en-US">
              <a:latin typeface="Arial" charset="0"/>
              <a:ea typeface="Arial" charset="0"/>
              <a:cs typeface="Arial" charset="0"/>
            </a:endParaRPr>
          </a:p>
          <a:p>
            <a:pPr lvl="2" indent="-342900"/>
            <a:r>
              <a:rPr lang="en-US">
                <a:latin typeface="Arial" charset="0"/>
                <a:ea typeface="Arial" charset="0"/>
                <a:cs typeface="Arial" charset="0"/>
              </a:rPr>
              <a:t>What </a:t>
            </a:r>
            <a:r>
              <a:rPr lang="en-US" b="1">
                <a:latin typeface="Arial" charset="0"/>
                <a:ea typeface="Arial" charset="0"/>
                <a:cs typeface="Arial" charset="0"/>
              </a:rPr>
              <a:t>skills</a:t>
            </a:r>
            <a:r>
              <a:rPr lang="en-US">
                <a:latin typeface="Arial" charset="0"/>
                <a:ea typeface="Arial" charset="0"/>
                <a:cs typeface="Arial" charset="0"/>
              </a:rPr>
              <a:t> should students be able to </a:t>
            </a:r>
            <a:r>
              <a:rPr lang="en-US" smtClean="0">
                <a:latin typeface="Arial" charset="0"/>
                <a:ea typeface="Arial" charset="0"/>
                <a:cs typeface="Arial" charset="0"/>
              </a:rPr>
              <a:t>perform from doing this assignment?       </a:t>
            </a:r>
            <a:r>
              <a:rPr lang="en-US" i="1" smtClean="0">
                <a:solidFill>
                  <a:schemeClr val="accent6">
                    <a:lumMod val="75000"/>
                  </a:schemeClr>
                </a:solidFill>
                <a:latin typeface="Arial" charset="0"/>
                <a:ea typeface="Arial" charset="0"/>
                <a:cs typeface="Arial" charset="0"/>
              </a:rPr>
              <a:t>(</a:t>
            </a:r>
            <a:r>
              <a:rPr lang="en-US" i="1">
                <a:solidFill>
                  <a:schemeClr val="accent6">
                    <a:lumMod val="75000"/>
                  </a:schemeClr>
                </a:solidFill>
                <a:latin typeface="Arial" charset="0"/>
                <a:ea typeface="Arial" charset="0"/>
                <a:cs typeface="Arial" charset="0"/>
              </a:rPr>
              <a:t>p. </a:t>
            </a:r>
            <a:r>
              <a:rPr lang="en-US" i="1" smtClean="0">
                <a:solidFill>
                  <a:schemeClr val="accent6">
                    <a:lumMod val="75000"/>
                  </a:schemeClr>
                </a:solidFill>
                <a:latin typeface="Arial" charset="0"/>
                <a:ea typeface="Arial" charset="0"/>
                <a:cs typeface="Arial" charset="0"/>
              </a:rPr>
              <a:t>2 may help)</a:t>
            </a:r>
          </a:p>
          <a:p>
            <a:pPr lvl="2" indent="-342900"/>
            <a:r>
              <a:rPr lang="en-US" smtClean="0">
                <a:latin typeface="Arial" charset="0"/>
                <a:ea typeface="Arial" charset="0"/>
                <a:cs typeface="Arial" charset="0"/>
              </a:rPr>
              <a:t>Why </a:t>
            </a:r>
            <a:r>
              <a:rPr lang="en-US">
                <a:latin typeface="Arial" charset="0"/>
                <a:ea typeface="Arial" charset="0"/>
                <a:cs typeface="Arial" charset="0"/>
              </a:rPr>
              <a:t>are these important to students?</a:t>
            </a:r>
          </a:p>
          <a:p>
            <a:endParaRPr lang="en-US"/>
          </a:p>
        </p:txBody>
      </p:sp>
    </p:spTree>
    <p:extLst>
      <p:ext uri="{BB962C8B-B14F-4D97-AF65-F5344CB8AC3E}">
        <p14:creationId xmlns:p14="http://schemas.microsoft.com/office/powerpoint/2010/main" val="6594073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rmAutofit fontScale="90000"/>
          </a:bodyPr>
          <a:lstStyle/>
          <a:p>
            <a:r>
              <a:rPr lang="en-US" sz="3600" smtClean="0"/>
              <a:t/>
            </a:r>
            <a:br>
              <a:rPr lang="en-US" sz="3600" smtClean="0"/>
            </a:br>
            <a:r>
              <a:rPr lang="en-US" sz="3600" smtClean="0"/>
              <a:t>   </a:t>
            </a:r>
            <a:r>
              <a:rPr lang="en-US" sz="3100" smtClean="0">
                <a:solidFill>
                  <a:srgbClr val="8D0101"/>
                </a:solidFill>
                <a:latin typeface="Arial"/>
                <a:cs typeface="Arial"/>
              </a:rPr>
              <a:t>Feedback on Your Assignments,   part 2 of </a:t>
            </a:r>
            <a:r>
              <a:rPr lang="en-US" sz="3100">
                <a:solidFill>
                  <a:srgbClr val="8D0101"/>
                </a:solidFill>
                <a:latin typeface="Arial"/>
                <a:cs typeface="Arial"/>
              </a:rPr>
              <a:t>3</a:t>
            </a:r>
            <a:br>
              <a:rPr lang="en-US" sz="3100">
                <a:solidFill>
                  <a:srgbClr val="8D0101"/>
                </a:solidFill>
                <a:latin typeface="Arial"/>
                <a:cs typeface="Arial"/>
              </a:rPr>
            </a:br>
            <a:r>
              <a:rPr lang="en-US" sz="3000">
                <a:solidFill>
                  <a:srgbClr val="8D0101"/>
                </a:solidFill>
                <a:latin typeface="Arial"/>
                <a:cs typeface="Arial"/>
              </a:rPr>
              <a:t> 	         </a:t>
            </a:r>
            <a:r>
              <a:rPr lang="en-US" sz="3000" smtClean="0">
                <a:solidFill>
                  <a:srgbClr val="8D0101"/>
                </a:solidFill>
                <a:latin typeface="Arial"/>
                <a:cs typeface="Arial"/>
              </a:rPr>
              <a:t>	            </a:t>
            </a:r>
            <a:r>
              <a:rPr lang="en-US" sz="3000" b="0" i="1" smtClean="0">
                <a:solidFill>
                  <a:srgbClr val="FF6600"/>
                </a:solidFill>
                <a:latin typeface="Arial"/>
                <a:cs typeface="Arial"/>
              </a:rPr>
              <a:t>handout </a:t>
            </a:r>
            <a:r>
              <a:rPr lang="en-US" sz="3000" b="0" i="1">
                <a:solidFill>
                  <a:srgbClr val="FF6600"/>
                </a:solidFill>
                <a:latin typeface="Arial"/>
                <a:cs typeface="Arial"/>
              </a:rPr>
              <a:t>page 6</a:t>
            </a:r>
            <a:endParaRPr lang="en-US" sz="3000">
              <a:solidFill>
                <a:srgbClr val="8D0101"/>
              </a:solidFill>
              <a:latin typeface="Arial"/>
              <a:cs typeface="Arial"/>
            </a:endParaRPr>
          </a:p>
        </p:txBody>
      </p:sp>
      <p:sp>
        <p:nvSpPr>
          <p:cNvPr id="3" name="Content Placeholder 2"/>
          <p:cNvSpPr>
            <a:spLocks noGrp="1"/>
          </p:cNvSpPr>
          <p:nvPr>
            <p:ph idx="1"/>
          </p:nvPr>
        </p:nvSpPr>
        <p:spPr/>
        <p:txBody>
          <a:bodyPr>
            <a:normAutofit/>
          </a:bodyPr>
          <a:lstStyle/>
          <a:p>
            <a:pPr marL="400050" lvl="1" indent="0">
              <a:buNone/>
            </a:pPr>
            <a:r>
              <a:rPr lang="en-US" sz="2400" b="1" smtClean="0">
                <a:latin typeface="Arial" charset="0"/>
                <a:ea typeface="Arial" charset="0"/>
                <a:cs typeface="Arial" charset="0"/>
              </a:rPr>
              <a:t>As a novice student, offer feedback on the </a:t>
            </a:r>
            <a:r>
              <a:rPr lang="en-US" sz="2400" b="1" u="sng" smtClean="0">
                <a:solidFill>
                  <a:srgbClr val="C00000"/>
                </a:solidFill>
                <a:latin typeface="Arial" charset="0"/>
                <a:ea typeface="Arial" charset="0"/>
                <a:cs typeface="Arial" charset="0"/>
              </a:rPr>
              <a:t>Task </a:t>
            </a:r>
          </a:p>
          <a:p>
            <a:pPr marL="800100" lvl="2" indent="0">
              <a:buNone/>
            </a:pPr>
            <a:r>
              <a:rPr lang="en-US" b="1" smtClean="0">
                <a:latin typeface="Arial" charset="0"/>
                <a:ea typeface="Arial" charset="0"/>
                <a:cs typeface="Arial" charset="0"/>
              </a:rPr>
              <a:t>In pairs, discuss </a:t>
            </a:r>
            <a:r>
              <a:rPr lang="en-US" b="1">
                <a:latin typeface="Arial" charset="0"/>
                <a:ea typeface="Arial" charset="0"/>
                <a:cs typeface="Arial" charset="0"/>
              </a:rPr>
              <a:t>and </a:t>
            </a:r>
            <a:r>
              <a:rPr lang="en-US" b="1" smtClean="0">
                <a:latin typeface="Arial" charset="0"/>
                <a:ea typeface="Arial" charset="0"/>
                <a:cs typeface="Arial" charset="0"/>
              </a:rPr>
              <a:t>define   (6 min total)</a:t>
            </a:r>
          </a:p>
          <a:p>
            <a:pPr marL="400050" lvl="1" indent="0">
              <a:buNone/>
            </a:pPr>
            <a:endParaRPr lang="en-US" sz="2400" smtClean="0">
              <a:solidFill>
                <a:srgbClr val="262626"/>
              </a:solidFill>
              <a:latin typeface="Arial" charset="0"/>
              <a:ea typeface="Arial" charset="0"/>
              <a:cs typeface="Arial" charset="0"/>
            </a:endParaRPr>
          </a:p>
          <a:p>
            <a:pPr marL="400050" lvl="1" indent="0">
              <a:buNone/>
            </a:pPr>
            <a:r>
              <a:rPr lang="en-US" sz="2400" smtClean="0">
                <a:solidFill>
                  <a:srgbClr val="262626"/>
                </a:solidFill>
                <a:latin typeface="Arial" charset="0"/>
                <a:ea typeface="Arial" charset="0"/>
                <a:cs typeface="Arial" charset="0"/>
              </a:rPr>
              <a:t>As a novice, list the steps you’d take to do the assignment.</a:t>
            </a:r>
            <a:endParaRPr lang="en-US" sz="2400">
              <a:latin typeface="Arial" charset="0"/>
              <a:ea typeface="Arial" charset="0"/>
              <a:cs typeface="Arial" charset="0"/>
            </a:endParaRPr>
          </a:p>
          <a:p>
            <a:endParaRPr lang="en-US"/>
          </a:p>
        </p:txBody>
      </p:sp>
    </p:spTree>
    <p:extLst>
      <p:ext uri="{BB962C8B-B14F-4D97-AF65-F5344CB8AC3E}">
        <p14:creationId xmlns:p14="http://schemas.microsoft.com/office/powerpoint/2010/main" val="16433431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rmAutofit fontScale="90000"/>
          </a:bodyPr>
          <a:lstStyle/>
          <a:p>
            <a:r>
              <a:rPr lang="en-US" sz="3600" smtClean="0"/>
              <a:t>   </a:t>
            </a:r>
            <a:br>
              <a:rPr lang="en-US" sz="3600" smtClean="0"/>
            </a:br>
            <a:r>
              <a:rPr lang="en-US" sz="3600"/>
              <a:t> </a:t>
            </a:r>
            <a:r>
              <a:rPr lang="en-US" sz="3600" smtClean="0"/>
              <a:t>  </a:t>
            </a:r>
            <a:r>
              <a:rPr lang="en-US" sz="3000" smtClean="0">
                <a:solidFill>
                  <a:srgbClr val="8D0101"/>
                </a:solidFill>
                <a:latin typeface="Arial"/>
                <a:cs typeface="Arial"/>
              </a:rPr>
              <a:t>Feedback on Your Assignments, part 3 of 3</a:t>
            </a:r>
            <a:br>
              <a:rPr lang="en-US" sz="3000" smtClean="0">
                <a:solidFill>
                  <a:srgbClr val="8D0101"/>
                </a:solidFill>
                <a:latin typeface="Arial"/>
                <a:cs typeface="Arial"/>
              </a:rPr>
            </a:br>
            <a:r>
              <a:rPr lang="en-US" sz="3000">
                <a:solidFill>
                  <a:srgbClr val="8D0101"/>
                </a:solidFill>
                <a:latin typeface="Arial"/>
                <a:cs typeface="Arial"/>
              </a:rPr>
              <a:t>	 	         </a:t>
            </a:r>
            <a:r>
              <a:rPr lang="en-US" sz="3000" smtClean="0">
                <a:solidFill>
                  <a:srgbClr val="8D0101"/>
                </a:solidFill>
                <a:latin typeface="Arial"/>
                <a:cs typeface="Arial"/>
              </a:rPr>
              <a:t>     </a:t>
            </a:r>
            <a:r>
              <a:rPr lang="en-US" sz="3000" b="0" i="1" smtClean="0">
                <a:solidFill>
                  <a:srgbClr val="FF6600"/>
                </a:solidFill>
                <a:latin typeface="Arial"/>
                <a:cs typeface="Arial"/>
              </a:rPr>
              <a:t>handout </a:t>
            </a:r>
            <a:r>
              <a:rPr lang="en-US" sz="3000" b="0" i="1">
                <a:solidFill>
                  <a:srgbClr val="FF6600"/>
                </a:solidFill>
                <a:latin typeface="Arial"/>
                <a:cs typeface="Arial"/>
              </a:rPr>
              <a:t>page 6</a:t>
            </a:r>
            <a:endParaRPr lang="en-US" sz="3000">
              <a:solidFill>
                <a:srgbClr val="8D0101"/>
              </a:solidFill>
              <a:latin typeface="Arial"/>
              <a:cs typeface="Arial"/>
            </a:endParaRPr>
          </a:p>
        </p:txBody>
      </p:sp>
      <p:sp>
        <p:nvSpPr>
          <p:cNvPr id="3" name="Content Placeholder 2"/>
          <p:cNvSpPr>
            <a:spLocks noGrp="1"/>
          </p:cNvSpPr>
          <p:nvPr>
            <p:ph idx="1"/>
          </p:nvPr>
        </p:nvSpPr>
        <p:spPr>
          <a:xfrm>
            <a:off x="457200" y="1600200"/>
            <a:ext cx="8839200" cy="4267200"/>
          </a:xfrm>
        </p:spPr>
        <p:txBody>
          <a:bodyPr>
            <a:normAutofit/>
          </a:bodyPr>
          <a:lstStyle/>
          <a:p>
            <a:pPr marL="400050" lvl="1" indent="0">
              <a:buNone/>
            </a:pPr>
            <a:r>
              <a:rPr lang="en-US" sz="2400" b="1">
                <a:latin typeface="Arial" charset="0"/>
                <a:ea typeface="Arial" charset="0"/>
                <a:cs typeface="Arial" charset="0"/>
              </a:rPr>
              <a:t>As a novice student, </a:t>
            </a:r>
            <a:r>
              <a:rPr lang="en-US" sz="2400" b="1" smtClean="0">
                <a:latin typeface="Arial" charset="0"/>
                <a:ea typeface="Arial" charset="0"/>
                <a:cs typeface="Arial" charset="0"/>
              </a:rPr>
              <a:t>offer feedback on the </a:t>
            </a:r>
            <a:r>
              <a:rPr lang="en-US" sz="2400" b="1" u="sng" smtClean="0">
                <a:solidFill>
                  <a:srgbClr val="C00000"/>
                </a:solidFill>
                <a:latin typeface="Arial" charset="0"/>
                <a:ea typeface="Arial" charset="0"/>
                <a:cs typeface="Arial" charset="0"/>
              </a:rPr>
              <a:t>Criteria </a:t>
            </a:r>
          </a:p>
          <a:p>
            <a:pPr marL="800100" lvl="2" indent="0">
              <a:buNone/>
            </a:pPr>
            <a:r>
              <a:rPr lang="en-US" b="1" smtClean="0">
                <a:latin typeface="Arial" charset="0"/>
                <a:ea typeface="Arial" charset="0"/>
                <a:cs typeface="Arial" charset="0"/>
              </a:rPr>
              <a:t>In pairs or 3s, discuss </a:t>
            </a:r>
            <a:r>
              <a:rPr lang="en-US" b="1">
                <a:latin typeface="Arial" charset="0"/>
                <a:ea typeface="Arial" charset="0"/>
                <a:cs typeface="Arial" charset="0"/>
              </a:rPr>
              <a:t>and </a:t>
            </a:r>
            <a:r>
              <a:rPr lang="en-US" b="1" smtClean="0">
                <a:latin typeface="Arial" charset="0"/>
                <a:ea typeface="Arial" charset="0"/>
                <a:cs typeface="Arial" charset="0"/>
              </a:rPr>
              <a:t>define   (6 min total)</a:t>
            </a:r>
          </a:p>
          <a:p>
            <a:pPr marL="400050" lvl="1" indent="0">
              <a:buNone/>
            </a:pPr>
            <a:endParaRPr lang="en-US" sz="2400" smtClean="0">
              <a:solidFill>
                <a:srgbClr val="262626"/>
              </a:solidFill>
              <a:latin typeface="Arial" charset="0"/>
              <a:ea typeface="Arial" charset="0"/>
              <a:cs typeface="Arial" charset="0"/>
            </a:endParaRPr>
          </a:p>
          <a:p>
            <a:pPr marL="400050" lvl="1" indent="0">
              <a:buNone/>
            </a:pPr>
            <a:r>
              <a:rPr lang="en-US" sz="2400" smtClean="0">
                <a:solidFill>
                  <a:srgbClr val="262626"/>
                </a:solidFill>
                <a:latin typeface="Arial" charset="0"/>
                <a:ea typeface="Arial" charset="0"/>
                <a:cs typeface="Arial" charset="0"/>
              </a:rPr>
              <a:t>As a novice:</a:t>
            </a:r>
          </a:p>
          <a:p>
            <a:pPr marL="857250" lvl="1" indent="-457200"/>
            <a:r>
              <a:rPr lang="en-US" sz="2400" smtClean="0">
                <a:solidFill>
                  <a:srgbClr val="262626"/>
                </a:solidFill>
                <a:latin typeface="Arial" charset="0"/>
                <a:ea typeface="Arial" charset="0"/>
                <a:cs typeface="Arial" charset="0"/>
              </a:rPr>
              <a:t>Are you confident you are doing the task effectively?</a:t>
            </a:r>
          </a:p>
          <a:p>
            <a:pPr marL="857250" lvl="1" indent="-457200"/>
            <a:r>
              <a:rPr lang="en-US" sz="2400" smtClean="0">
                <a:solidFill>
                  <a:srgbClr val="262626"/>
                </a:solidFill>
                <a:latin typeface="Arial" charset="0"/>
                <a:ea typeface="Arial" charset="0"/>
                <a:cs typeface="Arial" charset="0"/>
              </a:rPr>
              <a:t>Are you confident you are doing excellent work? </a:t>
            </a:r>
          </a:p>
          <a:p>
            <a:pPr marL="857250" lvl="1" indent="-457200"/>
            <a:r>
              <a:rPr lang="en-US" sz="2400" smtClean="0">
                <a:solidFill>
                  <a:srgbClr val="262626"/>
                </a:solidFill>
                <a:latin typeface="Arial" charset="0"/>
                <a:ea typeface="Arial" charset="0"/>
                <a:cs typeface="Arial" charset="0"/>
              </a:rPr>
              <a:t>Do you have annotated good examples?</a:t>
            </a:r>
          </a:p>
          <a:p>
            <a:pPr marL="857250" lvl="1" indent="-457200"/>
            <a:endParaRPr lang="en-US" sz="2400">
              <a:solidFill>
                <a:srgbClr val="262626"/>
              </a:solidFill>
              <a:latin typeface="Arial" charset="0"/>
              <a:ea typeface="Arial" charset="0"/>
              <a:cs typeface="Arial" charset="0"/>
            </a:endParaRPr>
          </a:p>
          <a:p>
            <a:pPr marL="400050" lvl="1" indent="0">
              <a:buNone/>
            </a:pPr>
            <a:r>
              <a:rPr lang="en-US" sz="2400" smtClean="0">
                <a:solidFill>
                  <a:srgbClr val="262626"/>
                </a:solidFill>
                <a:latin typeface="Arial" charset="0"/>
                <a:ea typeface="Arial" charset="0"/>
                <a:cs typeface="Arial" charset="0"/>
              </a:rPr>
              <a:t>      To answer yes, what would you need?</a:t>
            </a:r>
            <a:endParaRPr lang="en-US" sz="2400">
              <a:latin typeface="Arial" charset="0"/>
              <a:ea typeface="Arial" charset="0"/>
              <a:cs typeface="Arial" charset="0"/>
            </a:endParaRPr>
          </a:p>
          <a:p>
            <a:endParaRPr lang="en-US"/>
          </a:p>
        </p:txBody>
      </p:sp>
      <p:sp>
        <p:nvSpPr>
          <p:cNvPr id="4" name="Rectangle 3"/>
          <p:cNvSpPr/>
          <p:nvPr/>
        </p:nvSpPr>
        <p:spPr>
          <a:xfrm>
            <a:off x="1219200" y="4876800"/>
            <a:ext cx="5638800" cy="990600"/>
          </a:xfrm>
          <a:prstGeom prst="rect">
            <a:avLst/>
          </a:prstGeom>
          <a:noFill/>
          <a:ln w="76200">
            <a:solidFill>
              <a:srgbClr val="00FA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881574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685800"/>
          </a:xfrm>
        </p:spPr>
        <p:txBody>
          <a:bodyPr>
            <a:normAutofit fontScale="90000"/>
          </a:bodyPr>
          <a:lstStyle/>
          <a:p>
            <a:pPr algn="ctr"/>
            <a:r>
              <a:rPr lang="en-US" smtClean="0">
                <a:solidFill>
                  <a:srgbClr val="C41C11"/>
                </a:solidFill>
                <a:latin typeface="Goudy Old Style"/>
                <a:cs typeface="Goudy Old Style"/>
              </a:rPr>
              <a:t/>
            </a:r>
            <a:br>
              <a:rPr lang="en-US" smtClean="0">
                <a:solidFill>
                  <a:srgbClr val="C41C11"/>
                </a:solidFill>
                <a:latin typeface="Goudy Old Style"/>
                <a:cs typeface="Goudy Old Style"/>
              </a:rPr>
            </a:br>
            <a:r>
              <a:rPr lang="en-US" sz="4200" smtClean="0">
                <a:solidFill>
                  <a:srgbClr val="C41C11"/>
                </a:solidFill>
              </a:rPr>
              <a:t>Overview</a:t>
            </a:r>
            <a:r>
              <a:rPr lang="en-US" sz="4200">
                <a:solidFill>
                  <a:srgbClr val="C41C11"/>
                </a:solidFill>
              </a:rPr>
              <a:t/>
            </a:r>
            <a:br>
              <a:rPr lang="en-US" sz="4200">
                <a:solidFill>
                  <a:srgbClr val="C41C11"/>
                </a:solidFill>
              </a:rPr>
            </a:br>
            <a:endParaRPr lang="en-US" sz="4200"/>
          </a:p>
        </p:txBody>
      </p:sp>
      <p:sp>
        <p:nvSpPr>
          <p:cNvPr id="3" name="Content Placeholder 2"/>
          <p:cNvSpPr>
            <a:spLocks noGrp="1"/>
          </p:cNvSpPr>
          <p:nvPr>
            <p:ph idx="1"/>
          </p:nvPr>
        </p:nvSpPr>
        <p:spPr>
          <a:xfrm>
            <a:off x="609600" y="762000"/>
            <a:ext cx="8229600" cy="5105400"/>
          </a:xfrm>
        </p:spPr>
        <p:txBody>
          <a:bodyPr>
            <a:noAutofit/>
          </a:bodyPr>
          <a:lstStyle/>
          <a:p>
            <a:pPr marL="0" indent="0">
              <a:buNone/>
            </a:pPr>
            <a:r>
              <a:rPr lang="en-US" sz="2400" smtClean="0">
                <a:latin typeface="Arial"/>
                <a:cs typeface="Arial"/>
              </a:rPr>
              <a:t>PURPOSE: </a:t>
            </a:r>
          </a:p>
          <a:p>
            <a:pPr lvl="1" indent="-342900"/>
            <a:r>
              <a:rPr lang="en-US" sz="2400" smtClean="0">
                <a:latin typeface="Arial"/>
                <a:cs typeface="Arial"/>
              </a:rPr>
              <a:t>Understand how transparently designed assignments can offer equitable opportunities for all college students to succeed; and consider applications</a:t>
            </a:r>
            <a:endParaRPr lang="en-US" sz="2400">
              <a:latin typeface="Arial"/>
              <a:cs typeface="Arial"/>
            </a:endParaRPr>
          </a:p>
          <a:p>
            <a:pPr marL="0" indent="0">
              <a:buNone/>
            </a:pPr>
            <a:r>
              <a:rPr lang="en-US" sz="2400" smtClean="0">
                <a:latin typeface="Arial"/>
                <a:cs typeface="Arial"/>
              </a:rPr>
              <a:t>TASKS:   </a:t>
            </a:r>
          </a:p>
          <a:p>
            <a:pPr lvl="1"/>
            <a:r>
              <a:rPr lang="en-US" sz="2400" smtClean="0">
                <a:latin typeface="Arial"/>
                <a:cs typeface="Arial"/>
              </a:rPr>
              <a:t>Review: summary of research findings           </a:t>
            </a:r>
          </a:p>
          <a:p>
            <a:pPr lvl="1" indent="-342900"/>
            <a:r>
              <a:rPr lang="en-US" sz="2400" smtClean="0">
                <a:latin typeface="Arial"/>
                <a:cs typeface="Arial"/>
              </a:rPr>
              <a:t>Apply: in your own courses</a:t>
            </a:r>
          </a:p>
          <a:p>
            <a:pPr marL="0" indent="0">
              <a:buNone/>
            </a:pPr>
            <a:r>
              <a:rPr lang="en-US" sz="2400" smtClean="0">
                <a:latin typeface="Arial"/>
                <a:cs typeface="Arial"/>
              </a:rPr>
              <a:t>CRITERIA:   </a:t>
            </a:r>
          </a:p>
          <a:p>
            <a:pPr marL="0" indent="0">
              <a:buNone/>
            </a:pPr>
            <a:r>
              <a:rPr lang="en-US" sz="2400" smtClean="0">
                <a:latin typeface="Arial"/>
                <a:cs typeface="Arial"/>
              </a:rPr>
              <a:t>    You’ll leave with</a:t>
            </a:r>
          </a:p>
          <a:p>
            <a:pPr lvl="1"/>
            <a:r>
              <a:rPr lang="en-US" sz="2400" smtClean="0">
                <a:latin typeface="Arial"/>
                <a:cs typeface="Arial"/>
              </a:rPr>
              <a:t>Understanding of our research</a:t>
            </a:r>
          </a:p>
          <a:p>
            <a:pPr lvl="1" indent="-342900"/>
            <a:r>
              <a:rPr lang="en-US" sz="2400" smtClean="0">
                <a:latin typeface="Arial"/>
                <a:cs typeface="Arial"/>
              </a:rPr>
              <a:t>Strategies (draft) for applying transparency in assignments</a:t>
            </a:r>
            <a:endParaRPr lang="en-US" sz="2400">
              <a:latin typeface="Arial"/>
              <a:cs typeface="Arial"/>
            </a:endParaRPr>
          </a:p>
        </p:txBody>
      </p:sp>
    </p:spTree>
    <p:extLst>
      <p:ext uri="{BB962C8B-B14F-4D97-AF65-F5344CB8AC3E}">
        <p14:creationId xmlns:p14="http://schemas.microsoft.com/office/powerpoint/2010/main" val="12526256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pPr marL="57150" indent="0"/>
            <a:r>
              <a:rPr lang="en-US" sz="3600" smtClean="0">
                <a:latin typeface="Arial"/>
                <a:cs typeface="Arial"/>
              </a:rPr>
              <a:t/>
            </a:r>
            <a:br>
              <a:rPr lang="en-US" sz="3600" smtClean="0">
                <a:latin typeface="Arial"/>
                <a:cs typeface="Arial"/>
              </a:rPr>
            </a:br>
            <a:r>
              <a:rPr lang="en-US" sz="3600" smtClean="0">
                <a:latin typeface="Arial"/>
                <a:cs typeface="Arial"/>
              </a:rPr>
              <a:t/>
            </a:r>
            <a:br>
              <a:rPr lang="en-US" sz="3600" smtClean="0">
                <a:latin typeface="Arial"/>
                <a:cs typeface="Arial"/>
              </a:rPr>
            </a:br>
            <a:r>
              <a:rPr lang="en-US" sz="3000" smtClean="0">
                <a:solidFill>
                  <a:srgbClr val="8D0101"/>
                </a:solidFill>
                <a:latin typeface="Arial"/>
                <a:cs typeface="Arial"/>
              </a:rPr>
              <a:t>Additional </a:t>
            </a:r>
            <a:r>
              <a:rPr lang="en-US" sz="3000">
                <a:solidFill>
                  <a:srgbClr val="8D0101"/>
                </a:solidFill>
                <a:latin typeface="Arial"/>
                <a:cs typeface="Arial"/>
              </a:rPr>
              <a:t>Research-based Strategies</a:t>
            </a:r>
            <a:br>
              <a:rPr lang="en-US" sz="3000">
                <a:solidFill>
                  <a:srgbClr val="8D0101"/>
                </a:solidFill>
                <a:latin typeface="Arial"/>
                <a:cs typeface="Arial"/>
              </a:rPr>
            </a:br>
            <a:r>
              <a:rPr lang="en-US" sz="3000">
                <a:solidFill>
                  <a:srgbClr val="8D0101"/>
                </a:solidFill>
                <a:latin typeface="Arial"/>
                <a:cs typeface="Arial"/>
              </a:rPr>
              <a:t> 	         </a:t>
            </a:r>
            <a:r>
              <a:rPr lang="en-US" sz="3000" smtClean="0">
                <a:solidFill>
                  <a:srgbClr val="8D0101"/>
                </a:solidFill>
                <a:latin typeface="Arial"/>
                <a:cs typeface="Arial"/>
              </a:rPr>
              <a:t>       </a:t>
            </a:r>
            <a:r>
              <a:rPr lang="en-US" sz="3000" b="0" i="1" smtClean="0">
                <a:solidFill>
                  <a:srgbClr val="FF6600"/>
                </a:solidFill>
                <a:latin typeface="Arial"/>
                <a:cs typeface="Arial"/>
              </a:rPr>
              <a:t>handout </a:t>
            </a:r>
            <a:r>
              <a:rPr lang="en-US" sz="3000" b="0" i="1">
                <a:solidFill>
                  <a:srgbClr val="FF6600"/>
                </a:solidFill>
                <a:latin typeface="Arial"/>
                <a:cs typeface="Arial"/>
              </a:rPr>
              <a:t>page </a:t>
            </a:r>
            <a:r>
              <a:rPr lang="en-US" sz="3000" b="0" i="1" smtClean="0">
                <a:solidFill>
                  <a:srgbClr val="FF6600"/>
                </a:solidFill>
                <a:latin typeface="Arial"/>
                <a:cs typeface="Arial"/>
              </a:rPr>
              <a:t>1</a:t>
            </a:r>
            <a:r>
              <a:rPr lang="en-US" sz="3000" smtClean="0">
                <a:solidFill>
                  <a:srgbClr val="8D0101"/>
                </a:solidFill>
                <a:latin typeface="Arial"/>
                <a:cs typeface="Arial"/>
              </a:rPr>
              <a:t> </a:t>
            </a:r>
            <a:endParaRPr lang="en-US" sz="3000">
              <a:solidFill>
                <a:srgbClr val="8D0101"/>
              </a:solidFill>
              <a:latin typeface="Arial"/>
              <a:cs typeface="Arial"/>
            </a:endParaRPr>
          </a:p>
        </p:txBody>
      </p:sp>
      <p:sp>
        <p:nvSpPr>
          <p:cNvPr id="6" name="Content Placeholder 2"/>
          <p:cNvSpPr>
            <a:spLocks noGrp="1"/>
          </p:cNvSpPr>
          <p:nvPr>
            <p:ph idx="1"/>
          </p:nvPr>
        </p:nvSpPr>
        <p:spPr>
          <a:xfrm>
            <a:off x="457200" y="1143000"/>
            <a:ext cx="8229600" cy="4648200"/>
          </a:xfrm>
        </p:spPr>
        <p:txBody>
          <a:bodyPr>
            <a:normAutofit/>
          </a:bodyPr>
          <a:lstStyle/>
          <a:p>
            <a:pPr marL="57150" indent="0">
              <a:buNone/>
            </a:pPr>
            <a:r>
              <a:rPr lang="en-US" sz="3400" b="1" smtClean="0">
                <a:latin typeface="Arial"/>
                <a:cs typeface="Arial"/>
              </a:rPr>
              <a:t>         </a:t>
            </a:r>
          </a:p>
          <a:p>
            <a:pPr marL="57150" indent="0">
              <a:buNone/>
            </a:pPr>
            <a:r>
              <a:rPr lang="en-US" sz="2800" b="1" smtClean="0">
                <a:latin typeface="Arial"/>
                <a:cs typeface="Arial"/>
              </a:rPr>
              <a:t>Offer feedback in pairs, 3s  (4 min total)</a:t>
            </a:r>
          </a:p>
          <a:p>
            <a:pPr marL="57150" indent="0">
              <a:buNone/>
            </a:pPr>
            <a:endParaRPr lang="en-US" sz="2800" b="1" smtClean="0">
              <a:latin typeface="Arial"/>
              <a:cs typeface="Arial"/>
            </a:endParaRPr>
          </a:p>
          <a:p>
            <a:pPr lvl="1">
              <a:buFont typeface="Arial"/>
              <a:buChar char="•"/>
            </a:pPr>
            <a:r>
              <a:rPr lang="en-US" smtClean="0">
                <a:latin typeface="Arial"/>
                <a:cs typeface="Arial"/>
              </a:rPr>
              <a:t>Which additional research</a:t>
            </a:r>
            <a:r>
              <a:rPr lang="en-US">
                <a:latin typeface="Arial"/>
                <a:cs typeface="Arial"/>
              </a:rPr>
              <a:t>-based methods </a:t>
            </a:r>
            <a:endParaRPr lang="en-US" smtClean="0">
              <a:latin typeface="Arial"/>
              <a:cs typeface="Arial"/>
            </a:endParaRPr>
          </a:p>
          <a:p>
            <a:pPr marL="457200" lvl="1" indent="0">
              <a:buNone/>
            </a:pPr>
            <a:r>
              <a:rPr lang="en-US" smtClean="0">
                <a:latin typeface="Arial"/>
                <a:cs typeface="Arial"/>
              </a:rPr>
              <a:t>   could be used?   </a:t>
            </a:r>
            <a:r>
              <a:rPr lang="en-US" smtClean="0">
                <a:solidFill>
                  <a:schemeClr val="accent6"/>
                </a:solidFill>
                <a:latin typeface="Arial"/>
                <a:cs typeface="Arial"/>
              </a:rPr>
              <a:t> </a:t>
            </a:r>
            <a:r>
              <a:rPr lang="en-US" sz="2800" i="1" smtClean="0">
                <a:solidFill>
                  <a:schemeClr val="accent6">
                    <a:lumMod val="75000"/>
                  </a:schemeClr>
                </a:solidFill>
                <a:latin typeface="Arial"/>
                <a:cs typeface="Arial"/>
              </a:rPr>
              <a:t>(chart, p. 1)</a:t>
            </a:r>
          </a:p>
          <a:p>
            <a:pPr marL="457200" lvl="1" indent="0">
              <a:buNone/>
            </a:pPr>
            <a:endParaRPr lang="en-US" sz="9600" smtClean="0">
              <a:latin typeface="Arial"/>
              <a:cs typeface="Arial"/>
            </a:endParaRPr>
          </a:p>
          <a:p>
            <a:pPr marL="0" indent="0">
              <a:buNone/>
            </a:pPr>
            <a:endParaRPr lang="en-US" sz="2800">
              <a:latin typeface="+mj-lt"/>
            </a:endParaRPr>
          </a:p>
        </p:txBody>
      </p:sp>
    </p:spTree>
    <p:extLst>
      <p:ext uri="{BB962C8B-B14F-4D97-AF65-F5344CB8AC3E}">
        <p14:creationId xmlns:p14="http://schemas.microsoft.com/office/powerpoint/2010/main" val="11407561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228600"/>
          </a:xfrm>
        </p:spPr>
        <p:txBody>
          <a:bodyPr vert="horz" wrap="square" lIns="91440" tIns="45720" rIns="91440" bIns="45720" numCol="1" anchorCtr="0" compatLnSpc="1">
            <a:prstTxWarp prst="textNoShape">
              <a:avLst/>
            </a:prstTxWarp>
            <a:noAutofit/>
          </a:bodyPr>
          <a:lstStyle/>
          <a:p>
            <a:pPr algn="ctr">
              <a:defRPr/>
            </a:pPr>
            <a:r>
              <a:rPr lang="en-US" altLang="en-US" sz="3200" b="1" smtClean="0">
                <a:solidFill>
                  <a:srgbClr val="B10202"/>
                </a:solidFill>
                <a:effectLst>
                  <a:outerShdw blurRad="38100" dist="38100" dir="2700000" algn="tl">
                    <a:srgbClr val="C0C0C0"/>
                  </a:outerShdw>
                </a:effectLst>
                <a:cs typeface="ＭＳ Ｐゴシック" charset="0"/>
              </a:rPr>
              <a:t/>
            </a:r>
            <a:br>
              <a:rPr lang="en-US" altLang="en-US" sz="3200" b="1" smtClean="0">
                <a:solidFill>
                  <a:srgbClr val="B10202"/>
                </a:solidFill>
                <a:effectLst>
                  <a:outerShdw blurRad="38100" dist="38100" dir="2700000" algn="tl">
                    <a:srgbClr val="C0C0C0"/>
                  </a:outerShdw>
                </a:effectLst>
                <a:cs typeface="ＭＳ Ｐゴシック" charset="0"/>
              </a:rPr>
            </a:br>
            <a:r>
              <a:rPr lang="en-US" altLang="en-US" sz="3200" b="0" smtClean="0">
                <a:solidFill>
                  <a:srgbClr val="8D0101"/>
                </a:solidFill>
                <a:effectLst>
                  <a:outerShdw blurRad="38100" dist="38100" dir="2700000" algn="tl">
                    <a:srgbClr val="C0C0C0"/>
                  </a:outerShdw>
                </a:effectLst>
                <a:latin typeface="Arial"/>
                <a:cs typeface="Arial"/>
              </a:rPr>
              <a:t/>
            </a:r>
            <a:br>
              <a:rPr lang="en-US" altLang="en-US" sz="3200" b="0" smtClean="0">
                <a:solidFill>
                  <a:srgbClr val="8D0101"/>
                </a:solidFill>
                <a:effectLst>
                  <a:outerShdw blurRad="38100" dist="38100" dir="2700000" algn="tl">
                    <a:srgbClr val="C0C0C0"/>
                  </a:outerShdw>
                </a:effectLst>
                <a:latin typeface="Arial"/>
                <a:cs typeface="Arial"/>
              </a:rPr>
            </a:br>
            <a:r>
              <a:rPr lang="en-US" altLang="en-US" sz="3200" smtClean="0">
                <a:solidFill>
                  <a:srgbClr val="8D0101"/>
                </a:solidFill>
                <a:effectLst>
                  <a:outerShdw blurRad="38100" dist="38100" dir="2700000" algn="tl">
                    <a:srgbClr val="C0C0C0"/>
                  </a:outerShdw>
                </a:effectLst>
                <a:latin typeface="Arial"/>
                <a:cs typeface="Arial"/>
              </a:rPr>
              <a:t>How did we do in this peer activity?</a:t>
            </a:r>
            <a:endParaRPr lang="en-US" altLang="en-US" sz="2800" b="0" smtClean="0">
              <a:solidFill>
                <a:srgbClr val="8D0101"/>
              </a:solidFill>
              <a:effectLst>
                <a:outerShdw blurRad="38100" dist="38100" dir="2700000" algn="tl">
                  <a:srgbClr val="C0C0C0"/>
                </a:outerShdw>
              </a:effectLst>
              <a:latin typeface="Arial"/>
              <a:cs typeface="Arial"/>
            </a:endParaRPr>
          </a:p>
        </p:txBody>
      </p:sp>
      <p:sp>
        <p:nvSpPr>
          <p:cNvPr id="23554" name="Content Placeholder 2"/>
          <p:cNvSpPr>
            <a:spLocks noGrp="1"/>
          </p:cNvSpPr>
          <p:nvPr>
            <p:ph idx="1"/>
          </p:nvPr>
        </p:nvSpPr>
        <p:spPr>
          <a:xfrm>
            <a:off x="533400" y="1310947"/>
            <a:ext cx="7543800" cy="4876800"/>
          </a:xfrm>
        </p:spPr>
        <p:txBody>
          <a:bodyPr>
            <a:normAutofit lnSpcReduction="10000"/>
          </a:bodyPr>
          <a:lstStyle/>
          <a:p>
            <a:pPr marL="400050" lvl="1" indent="0">
              <a:buNone/>
            </a:pPr>
            <a:r>
              <a:rPr lang="en-US" sz="2400" b="1">
                <a:latin typeface="Arial"/>
                <a:cs typeface="Arial"/>
              </a:rPr>
              <a:t>Purpose</a:t>
            </a:r>
          </a:p>
          <a:p>
            <a:pPr marL="857250" lvl="1" indent="-457200"/>
            <a:r>
              <a:rPr lang="en-US" sz="2400">
                <a:latin typeface="Arial"/>
                <a:cs typeface="Arial"/>
              </a:rPr>
              <a:t>Knowledge: share feedback, insights</a:t>
            </a:r>
          </a:p>
          <a:p>
            <a:pPr marL="857250" lvl="1" indent="-457200"/>
            <a:r>
              <a:rPr lang="en-US" sz="2400">
                <a:latin typeface="Arial"/>
                <a:cs typeface="Arial"/>
              </a:rPr>
              <a:t>Skills: apply transparency; engage community of practice </a:t>
            </a:r>
          </a:p>
          <a:p>
            <a:pPr marL="400050" lvl="1" indent="0">
              <a:buNone/>
            </a:pPr>
            <a:endParaRPr lang="en-US" sz="2400">
              <a:latin typeface="Arial"/>
              <a:cs typeface="Arial"/>
            </a:endParaRPr>
          </a:p>
          <a:p>
            <a:pPr marL="400050" lvl="1" indent="0">
              <a:buNone/>
            </a:pPr>
            <a:r>
              <a:rPr lang="en-US" sz="2400" b="1">
                <a:latin typeface="Arial"/>
                <a:cs typeface="Arial"/>
              </a:rPr>
              <a:t>Task   </a:t>
            </a:r>
          </a:p>
          <a:p>
            <a:pPr marL="857250" lvl="1" indent="-457200"/>
            <a:r>
              <a:rPr lang="en-US" sz="2400">
                <a:latin typeface="Arial"/>
                <a:cs typeface="Arial"/>
              </a:rPr>
              <a:t>Four steps, 4 - 6 min each, in pairs / 3s</a:t>
            </a:r>
          </a:p>
          <a:p>
            <a:pPr marL="400050" lvl="1" indent="0">
              <a:buNone/>
            </a:pPr>
            <a:endParaRPr lang="en-US" sz="2400" b="1">
              <a:latin typeface="Arial"/>
              <a:cs typeface="Arial"/>
            </a:endParaRPr>
          </a:p>
          <a:p>
            <a:pPr marL="400050" lvl="1" indent="0">
              <a:buNone/>
            </a:pPr>
            <a:r>
              <a:rPr lang="en-US" sz="2400" b="1">
                <a:latin typeface="Arial"/>
                <a:cs typeface="Arial"/>
              </a:rPr>
              <a:t>Criteria</a:t>
            </a:r>
          </a:p>
          <a:p>
            <a:pPr marL="857250" lvl="1" indent="-457200"/>
            <a:r>
              <a:rPr lang="en-US" sz="2400">
                <a:latin typeface="Arial"/>
                <a:cs typeface="Arial"/>
              </a:rPr>
              <a:t>draft you can use in your course</a:t>
            </a:r>
          </a:p>
          <a:p>
            <a:pPr marL="857250" lvl="1" indent="-457200"/>
            <a:r>
              <a:rPr lang="en-US" sz="2400">
                <a:latin typeface="Arial"/>
                <a:cs typeface="Arial"/>
              </a:rPr>
              <a:t>helpful insights from colleagues </a:t>
            </a:r>
            <a:r>
              <a:rPr lang="en-US" sz="2400" b="1" i="1">
                <a:latin typeface="Arial"/>
                <a:cs typeface="Arial"/>
              </a:rPr>
              <a:t>as </a:t>
            </a:r>
            <a:r>
              <a:rPr lang="en-US" sz="2400" b="1" i="1" smtClean="0">
                <a:latin typeface="Arial"/>
                <a:cs typeface="Arial"/>
              </a:rPr>
              <a:t>novices</a:t>
            </a:r>
          </a:p>
          <a:p>
            <a:pPr marL="857250" lvl="1" indent="-457200"/>
            <a:r>
              <a:rPr lang="en-US" sz="2200" smtClean="0">
                <a:latin typeface="Arial" charset="0"/>
                <a:ea typeface="ＭＳ Ｐゴシック" charset="0"/>
                <a:cs typeface="ＭＳ Ｐゴシック" charset="0"/>
              </a:rPr>
              <a:t>Strategies </a:t>
            </a:r>
            <a:r>
              <a:rPr lang="en-US" sz="2200" i="1" smtClean="0">
                <a:solidFill>
                  <a:schemeClr val="accent6">
                    <a:lumMod val="75000"/>
                  </a:schemeClr>
                </a:solidFill>
                <a:latin typeface="Arial" charset="0"/>
                <a:ea typeface="ＭＳ Ｐゴシック" charset="0"/>
                <a:cs typeface="ＭＳ Ｐゴシック" charset="0"/>
              </a:rPr>
              <a:t>(chart, page 1)</a:t>
            </a:r>
          </a:p>
          <a:p>
            <a:pPr marL="0" indent="0" algn="r">
              <a:lnSpc>
                <a:spcPct val="90000"/>
              </a:lnSpc>
              <a:buFont typeface="Wingdings 2" charset="0"/>
              <a:buNone/>
            </a:pPr>
            <a:endParaRPr lang="en-US" sz="1600" b="1">
              <a:solidFill>
                <a:srgbClr val="0000FF"/>
              </a:solidFill>
              <a:latin typeface="Gill Sans MT" charset="0"/>
              <a:ea typeface="MS PGothic" charset="0"/>
            </a:endParaRPr>
          </a:p>
        </p:txBody>
      </p:sp>
    </p:spTree>
    <p:extLst>
      <p:ext uri="{BB962C8B-B14F-4D97-AF65-F5344CB8AC3E}">
        <p14:creationId xmlns:p14="http://schemas.microsoft.com/office/powerpoint/2010/main" val="21012895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8D0101"/>
                </a:solidFill>
              </a:rPr>
              <a:t>Your in-class Activities  (p. 9)</a:t>
            </a:r>
            <a:endParaRPr lang="en-US">
              <a:solidFill>
                <a:srgbClr val="8D0101"/>
              </a:solidFill>
            </a:endParaRPr>
          </a:p>
        </p:txBody>
      </p:sp>
      <p:pic>
        <p:nvPicPr>
          <p:cNvPr id="4" name="Content Placeholder 3"/>
          <p:cNvPicPr>
            <a:picLocks noGrp="1" noChangeAspect="1"/>
          </p:cNvPicPr>
          <p:nvPr>
            <p:ph idx="1"/>
          </p:nvPr>
        </p:nvPicPr>
        <p:blipFill>
          <a:blip r:embed="rId2"/>
          <a:srcRect l="1274" r="1274"/>
          <a:stretch>
            <a:fillRect/>
          </a:stretch>
        </p:blipFill>
        <p:spPr>
          <a:xfrm>
            <a:off x="457200" y="1600200"/>
            <a:ext cx="8229600" cy="4343400"/>
          </a:xfrm>
          <a:prstGeom prst="rect">
            <a:avLst/>
          </a:prstGeom>
        </p:spPr>
      </p:pic>
      <p:sp>
        <p:nvSpPr>
          <p:cNvPr id="5" name="TextBox 4"/>
          <p:cNvSpPr txBox="1"/>
          <p:nvPr/>
        </p:nvSpPr>
        <p:spPr>
          <a:xfrm>
            <a:off x="1600200" y="2743200"/>
            <a:ext cx="7162800" cy="369332"/>
          </a:xfrm>
          <a:prstGeom prst="rect">
            <a:avLst/>
          </a:prstGeom>
          <a:solidFill>
            <a:srgbClr val="CCFFCC"/>
          </a:solidFill>
        </p:spPr>
        <p:txBody>
          <a:bodyPr wrap="square" rtlCol="0">
            <a:spAutoFit/>
          </a:bodyPr>
          <a:lstStyle/>
          <a:p>
            <a:r>
              <a:rPr lang="en-US" b="1">
                <a:solidFill>
                  <a:srgbClr val="008000"/>
                </a:solidFill>
                <a:sym typeface="Wingdings"/>
              </a:rPr>
              <a:t>[</a:t>
            </a:r>
            <a:r>
              <a:rPr lang="en-US" b="1" smtClean="0">
                <a:solidFill>
                  <a:srgbClr val="008000"/>
                </a:solidFill>
                <a:sym typeface="Wingdings"/>
              </a:rPr>
              <a:t>------</a:t>
            </a:r>
            <a:r>
              <a:rPr lang="en-US" b="1" smtClean="0">
                <a:solidFill>
                  <a:srgbClr val="008000"/>
                </a:solidFill>
              </a:rPr>
              <a:t>You just did this part in pairs. ---------------------</a:t>
            </a:r>
            <a:r>
              <a:rPr lang="en-US" b="1" smtClean="0">
                <a:solidFill>
                  <a:srgbClr val="008000"/>
                </a:solidFill>
                <a:latin typeface="Arial Narrow"/>
                <a:cs typeface="Arial Narrow"/>
              </a:rPr>
              <a:t>medium----------------------]</a:t>
            </a:r>
            <a:r>
              <a:rPr lang="en-US" b="1" smtClean="0">
                <a:solidFill>
                  <a:srgbClr val="008000"/>
                </a:solidFill>
              </a:rPr>
              <a:t>                                      </a:t>
            </a:r>
            <a:endParaRPr lang="en-US" b="1">
              <a:solidFill>
                <a:srgbClr val="008000"/>
              </a:solidFill>
            </a:endParaRPr>
          </a:p>
        </p:txBody>
      </p:sp>
      <p:sp>
        <p:nvSpPr>
          <p:cNvPr id="6" name="TextBox 5"/>
          <p:cNvSpPr txBox="1"/>
          <p:nvPr/>
        </p:nvSpPr>
        <p:spPr>
          <a:xfrm>
            <a:off x="1524000" y="3962400"/>
            <a:ext cx="7162800" cy="461665"/>
          </a:xfrm>
          <a:prstGeom prst="rect">
            <a:avLst/>
          </a:prstGeom>
          <a:noFill/>
        </p:spPr>
        <p:txBody>
          <a:bodyPr wrap="square" rtlCol="0">
            <a:spAutoFit/>
          </a:bodyPr>
          <a:lstStyle/>
          <a:p>
            <a:r>
              <a:rPr lang="en-US" b="1" smtClean="0">
                <a:solidFill>
                  <a:srgbClr val="008000"/>
                </a:solidFill>
              </a:rPr>
              <a:t>------Are students now ready to excel on </a:t>
            </a:r>
            <a:r>
              <a:rPr lang="en-US" sz="2400" b="1" i="1" smtClean="0">
                <a:solidFill>
                  <a:srgbClr val="008000"/>
                </a:solidFill>
              </a:rPr>
              <a:t>this</a:t>
            </a:r>
            <a:r>
              <a:rPr lang="en-US" b="1" smtClean="0">
                <a:solidFill>
                  <a:srgbClr val="008000"/>
                </a:solidFill>
              </a:rPr>
              <a:t> graded assignment?---------</a:t>
            </a:r>
            <a:endParaRPr lang="en-US" b="1">
              <a:solidFill>
                <a:srgbClr val="008000"/>
              </a:solidFill>
            </a:endParaRPr>
          </a:p>
        </p:txBody>
      </p:sp>
      <p:sp>
        <p:nvSpPr>
          <p:cNvPr id="7" name="TextBox 6"/>
          <p:cNvSpPr txBox="1"/>
          <p:nvPr/>
        </p:nvSpPr>
        <p:spPr>
          <a:xfrm>
            <a:off x="1600200" y="3505200"/>
            <a:ext cx="7162800" cy="369332"/>
          </a:xfrm>
          <a:prstGeom prst="rect">
            <a:avLst/>
          </a:prstGeom>
          <a:solidFill>
            <a:srgbClr val="FFFFFF"/>
          </a:solidFill>
        </p:spPr>
        <p:txBody>
          <a:bodyPr wrap="square" rtlCol="0">
            <a:spAutoFit/>
          </a:bodyPr>
          <a:lstStyle/>
          <a:p>
            <a:r>
              <a:rPr lang="en-US" b="1" smtClean="0">
                <a:solidFill>
                  <a:srgbClr val="FF6600"/>
                </a:solidFill>
                <a:latin typeface="Arial Narrow"/>
                <a:cs typeface="Arial Narrow"/>
              </a:rPr>
              <a:t>This is where an in-class activity can prepare students to excel on next assgt.</a:t>
            </a:r>
            <a:endParaRPr lang="en-US" b="1">
              <a:solidFill>
                <a:srgbClr val="FF6600"/>
              </a:solidFill>
              <a:latin typeface="Arial Narrow"/>
              <a:cs typeface="Arial Narrow"/>
            </a:endParaRPr>
          </a:p>
        </p:txBody>
      </p:sp>
    </p:spTree>
    <p:extLst>
      <p:ext uri="{BB962C8B-B14F-4D97-AF65-F5344CB8AC3E}">
        <p14:creationId xmlns:p14="http://schemas.microsoft.com/office/powerpoint/2010/main" val="214245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8D0101"/>
                </a:solidFill>
              </a:rPr>
              <a:t>Your in-class Activities  (p. 9)</a:t>
            </a:r>
            <a:endParaRPr lang="en-US">
              <a:solidFill>
                <a:srgbClr val="8D0101"/>
              </a:solidFill>
            </a:endParaRPr>
          </a:p>
        </p:txBody>
      </p:sp>
      <p:pic>
        <p:nvPicPr>
          <p:cNvPr id="4" name="Content Placeholder 3"/>
          <p:cNvPicPr>
            <a:picLocks noGrp="1" noChangeAspect="1"/>
          </p:cNvPicPr>
          <p:nvPr>
            <p:ph idx="1"/>
          </p:nvPr>
        </p:nvPicPr>
        <p:blipFill>
          <a:blip r:embed="rId2"/>
          <a:srcRect l="1274" r="1274"/>
          <a:stretch>
            <a:fillRect/>
          </a:stretch>
        </p:blipFill>
        <p:spPr>
          <a:xfrm>
            <a:off x="457200" y="1600200"/>
            <a:ext cx="8229600" cy="4343400"/>
          </a:xfrm>
          <a:prstGeom prst="rect">
            <a:avLst/>
          </a:prstGeom>
        </p:spPr>
      </p:pic>
      <p:sp>
        <p:nvSpPr>
          <p:cNvPr id="5" name="TextBox 4"/>
          <p:cNvSpPr txBox="1"/>
          <p:nvPr/>
        </p:nvSpPr>
        <p:spPr>
          <a:xfrm>
            <a:off x="1600200" y="2743200"/>
            <a:ext cx="7162800" cy="369332"/>
          </a:xfrm>
          <a:prstGeom prst="rect">
            <a:avLst/>
          </a:prstGeom>
          <a:solidFill>
            <a:srgbClr val="CCFFCC"/>
          </a:solidFill>
        </p:spPr>
        <p:txBody>
          <a:bodyPr wrap="square" rtlCol="0">
            <a:spAutoFit/>
          </a:bodyPr>
          <a:lstStyle/>
          <a:p>
            <a:r>
              <a:rPr lang="en-US" b="1" smtClean="0">
                <a:solidFill>
                  <a:srgbClr val="008000"/>
                </a:solidFill>
                <a:sym typeface="Wingdings"/>
              </a:rPr>
              <a:t>Take-home assignment                                             med/hi stakes</a:t>
            </a:r>
            <a:endParaRPr lang="en-US" b="1">
              <a:solidFill>
                <a:srgbClr val="008000"/>
              </a:solidFill>
            </a:endParaRPr>
          </a:p>
        </p:txBody>
      </p:sp>
      <p:sp>
        <p:nvSpPr>
          <p:cNvPr id="8" name="TextBox 7"/>
          <p:cNvSpPr txBox="1"/>
          <p:nvPr/>
        </p:nvSpPr>
        <p:spPr>
          <a:xfrm>
            <a:off x="1600200" y="3657600"/>
            <a:ext cx="7162800" cy="369332"/>
          </a:xfrm>
          <a:prstGeom prst="rect">
            <a:avLst/>
          </a:prstGeom>
          <a:solidFill>
            <a:srgbClr val="CCFFCC"/>
          </a:solidFill>
        </p:spPr>
        <p:txBody>
          <a:bodyPr wrap="square" rtlCol="0">
            <a:spAutoFit/>
          </a:bodyPr>
          <a:lstStyle/>
          <a:p>
            <a:r>
              <a:rPr lang="en-US" b="1">
                <a:solidFill>
                  <a:srgbClr val="008000"/>
                </a:solidFill>
                <a:sym typeface="Wingdings"/>
              </a:rPr>
              <a:t>Take-home assignment                                             med/hi stakes</a:t>
            </a:r>
            <a:endParaRPr lang="en-US" b="1">
              <a:solidFill>
                <a:srgbClr val="008000"/>
              </a:solidFill>
            </a:endParaRPr>
          </a:p>
        </p:txBody>
      </p:sp>
      <p:sp>
        <p:nvSpPr>
          <p:cNvPr id="9" name="TextBox 8"/>
          <p:cNvSpPr txBox="1"/>
          <p:nvPr/>
        </p:nvSpPr>
        <p:spPr>
          <a:xfrm>
            <a:off x="1600200" y="4724400"/>
            <a:ext cx="7162800" cy="369332"/>
          </a:xfrm>
          <a:prstGeom prst="rect">
            <a:avLst/>
          </a:prstGeom>
          <a:solidFill>
            <a:srgbClr val="CCFFCC"/>
          </a:solidFill>
        </p:spPr>
        <p:txBody>
          <a:bodyPr wrap="square" rtlCol="0">
            <a:spAutoFit/>
          </a:bodyPr>
          <a:lstStyle/>
          <a:p>
            <a:r>
              <a:rPr lang="en-US" b="1">
                <a:solidFill>
                  <a:srgbClr val="008000"/>
                </a:solidFill>
                <a:sym typeface="Wingdings"/>
              </a:rPr>
              <a:t>Take-home assignment                                             med/hi stakes</a:t>
            </a:r>
            <a:endParaRPr lang="en-US" b="1">
              <a:solidFill>
                <a:srgbClr val="008000"/>
              </a:solidFill>
            </a:endParaRPr>
          </a:p>
        </p:txBody>
      </p:sp>
      <p:sp>
        <p:nvSpPr>
          <p:cNvPr id="10" name="TextBox 9"/>
          <p:cNvSpPr txBox="1"/>
          <p:nvPr/>
        </p:nvSpPr>
        <p:spPr>
          <a:xfrm>
            <a:off x="1600200" y="2362200"/>
            <a:ext cx="7086600" cy="369332"/>
          </a:xfrm>
          <a:prstGeom prst="rect">
            <a:avLst/>
          </a:prstGeom>
          <a:solidFill>
            <a:schemeClr val="accent6">
              <a:lumMod val="40000"/>
              <a:lumOff val="60000"/>
            </a:schemeClr>
          </a:solidFill>
        </p:spPr>
        <p:txBody>
          <a:bodyPr wrap="square" rtlCol="0">
            <a:spAutoFit/>
          </a:bodyPr>
          <a:lstStyle/>
          <a:p>
            <a:r>
              <a:rPr lang="en-US" b="1" smtClean="0">
                <a:solidFill>
                  <a:srgbClr val="FF6600"/>
                </a:solidFill>
              </a:rPr>
              <a:t>In-class activity for practice </a:t>
            </a:r>
            <a:r>
              <a:rPr lang="en-US" b="1" i="1" smtClean="0">
                <a:solidFill>
                  <a:srgbClr val="FF6600"/>
                </a:solidFill>
              </a:rPr>
              <a:t>before </a:t>
            </a:r>
            <a:r>
              <a:rPr lang="en-US" b="1" smtClean="0">
                <a:solidFill>
                  <a:srgbClr val="FF6600"/>
                </a:solidFill>
              </a:rPr>
              <a:t>students do it for a grade (low stakes)</a:t>
            </a:r>
            <a:endParaRPr lang="en-US" b="1">
              <a:solidFill>
                <a:srgbClr val="FF6600"/>
              </a:solidFill>
            </a:endParaRPr>
          </a:p>
        </p:txBody>
      </p:sp>
      <p:sp>
        <p:nvSpPr>
          <p:cNvPr id="11" name="TextBox 10"/>
          <p:cNvSpPr txBox="1"/>
          <p:nvPr/>
        </p:nvSpPr>
        <p:spPr>
          <a:xfrm>
            <a:off x="1600200" y="3352800"/>
            <a:ext cx="7086600" cy="369332"/>
          </a:xfrm>
          <a:prstGeom prst="rect">
            <a:avLst/>
          </a:prstGeom>
          <a:solidFill>
            <a:schemeClr val="accent6">
              <a:lumMod val="40000"/>
              <a:lumOff val="60000"/>
            </a:schemeClr>
          </a:solidFill>
        </p:spPr>
        <p:txBody>
          <a:bodyPr wrap="square" rtlCol="0">
            <a:spAutoFit/>
          </a:bodyPr>
          <a:lstStyle/>
          <a:p>
            <a:r>
              <a:rPr lang="en-US" b="1" smtClean="0">
                <a:solidFill>
                  <a:srgbClr val="FF6600"/>
                </a:solidFill>
              </a:rPr>
              <a:t>In-class activity for practice </a:t>
            </a:r>
            <a:r>
              <a:rPr lang="en-US" b="1" i="1" smtClean="0">
                <a:solidFill>
                  <a:srgbClr val="FF6600"/>
                </a:solidFill>
              </a:rPr>
              <a:t>before </a:t>
            </a:r>
            <a:r>
              <a:rPr lang="en-US" b="1" smtClean="0">
                <a:solidFill>
                  <a:srgbClr val="FF6600"/>
                </a:solidFill>
              </a:rPr>
              <a:t>students do it for a grade (low stakes)</a:t>
            </a:r>
            <a:endParaRPr lang="en-US" b="1">
              <a:solidFill>
                <a:srgbClr val="FF6600"/>
              </a:solidFill>
            </a:endParaRPr>
          </a:p>
        </p:txBody>
      </p:sp>
      <p:sp>
        <p:nvSpPr>
          <p:cNvPr id="12" name="TextBox 11"/>
          <p:cNvSpPr txBox="1"/>
          <p:nvPr/>
        </p:nvSpPr>
        <p:spPr>
          <a:xfrm>
            <a:off x="1600200" y="4343400"/>
            <a:ext cx="7086600" cy="369332"/>
          </a:xfrm>
          <a:prstGeom prst="rect">
            <a:avLst/>
          </a:prstGeom>
          <a:solidFill>
            <a:schemeClr val="accent6">
              <a:lumMod val="40000"/>
              <a:lumOff val="60000"/>
            </a:schemeClr>
          </a:solidFill>
        </p:spPr>
        <p:txBody>
          <a:bodyPr wrap="square" rtlCol="0">
            <a:spAutoFit/>
          </a:bodyPr>
          <a:lstStyle/>
          <a:p>
            <a:r>
              <a:rPr lang="en-US" b="1" smtClean="0">
                <a:solidFill>
                  <a:srgbClr val="FF6600"/>
                </a:solidFill>
              </a:rPr>
              <a:t>In-class activity for practice </a:t>
            </a:r>
            <a:r>
              <a:rPr lang="en-US" b="1" i="1" smtClean="0">
                <a:solidFill>
                  <a:srgbClr val="FF6600"/>
                </a:solidFill>
              </a:rPr>
              <a:t>before </a:t>
            </a:r>
            <a:r>
              <a:rPr lang="en-US" b="1" smtClean="0">
                <a:solidFill>
                  <a:srgbClr val="FF6600"/>
                </a:solidFill>
              </a:rPr>
              <a:t>students do it for a grade (low stakes)</a:t>
            </a:r>
            <a:endParaRPr lang="en-US" b="1">
              <a:solidFill>
                <a:srgbClr val="FF6600"/>
              </a:solidFill>
            </a:endParaRPr>
          </a:p>
        </p:txBody>
      </p:sp>
    </p:spTree>
    <p:extLst>
      <p:ext uri="{BB962C8B-B14F-4D97-AF65-F5344CB8AC3E}">
        <p14:creationId xmlns:p14="http://schemas.microsoft.com/office/powerpoint/2010/main" val="14490785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mtClean="0">
                <a:solidFill>
                  <a:srgbClr val="C41C11"/>
                </a:solidFill>
                <a:latin typeface="Goudy Old Style"/>
                <a:cs typeface="Goudy Old Style"/>
              </a:rPr>
              <a:t>How did we do?</a:t>
            </a:r>
            <a:endParaRPr lang="en-US"/>
          </a:p>
        </p:txBody>
      </p:sp>
      <p:sp>
        <p:nvSpPr>
          <p:cNvPr id="3" name="Content Placeholder 2"/>
          <p:cNvSpPr>
            <a:spLocks noGrp="1"/>
          </p:cNvSpPr>
          <p:nvPr>
            <p:ph idx="1"/>
          </p:nvPr>
        </p:nvSpPr>
        <p:spPr>
          <a:xfrm>
            <a:off x="457200" y="1295400"/>
            <a:ext cx="8229600" cy="4648200"/>
          </a:xfrm>
        </p:spPr>
        <p:txBody>
          <a:bodyPr>
            <a:normAutofit lnSpcReduction="10000"/>
          </a:bodyPr>
          <a:lstStyle/>
          <a:p>
            <a:pPr marL="0" indent="0">
              <a:buNone/>
            </a:pPr>
            <a:r>
              <a:rPr lang="en-US" sz="2400" smtClean="0">
                <a:latin typeface="Arial"/>
                <a:cs typeface="Arial"/>
              </a:rPr>
              <a:t>PURPOSE: </a:t>
            </a:r>
          </a:p>
          <a:p>
            <a:pPr lvl="1" indent="-342900"/>
            <a:r>
              <a:rPr lang="en-US" sz="2000" smtClean="0">
                <a:latin typeface="Arial"/>
                <a:cs typeface="Arial"/>
              </a:rPr>
              <a:t>Consider and apply research on college students’ learning to the design of transparent course assignments / activities that offer equitable opportunities for all students to succeed</a:t>
            </a:r>
            <a:endParaRPr lang="en-US" sz="2400">
              <a:latin typeface="Arial"/>
              <a:cs typeface="Arial"/>
            </a:endParaRPr>
          </a:p>
          <a:p>
            <a:pPr marL="0" indent="0">
              <a:buNone/>
            </a:pPr>
            <a:r>
              <a:rPr lang="en-US" sz="2400" smtClean="0">
                <a:latin typeface="Arial"/>
                <a:cs typeface="Arial"/>
              </a:rPr>
              <a:t>TASKS:   </a:t>
            </a:r>
          </a:p>
          <a:p>
            <a:pPr lvl="1" indent="-342900"/>
            <a:r>
              <a:rPr lang="en-US" sz="2000" smtClean="0">
                <a:latin typeface="Arial"/>
                <a:cs typeface="Arial"/>
              </a:rPr>
              <a:t>Review research findings</a:t>
            </a:r>
            <a:endParaRPr lang="en-US" sz="2000">
              <a:latin typeface="Arial"/>
              <a:cs typeface="Arial"/>
            </a:endParaRPr>
          </a:p>
          <a:p>
            <a:pPr lvl="1" indent="-342900"/>
            <a:r>
              <a:rPr lang="en-US" sz="2000" smtClean="0">
                <a:latin typeface="Arial"/>
                <a:cs typeface="Arial"/>
              </a:rPr>
              <a:t>Apply to revising your assignments and activities</a:t>
            </a:r>
          </a:p>
          <a:p>
            <a:pPr marL="0" indent="0">
              <a:buNone/>
            </a:pPr>
            <a:r>
              <a:rPr lang="en-US" sz="2400" smtClean="0">
                <a:latin typeface="Arial"/>
                <a:cs typeface="Arial"/>
              </a:rPr>
              <a:t>CRITERIA:   </a:t>
            </a:r>
          </a:p>
          <a:p>
            <a:pPr marL="0" indent="0">
              <a:buNone/>
            </a:pPr>
            <a:r>
              <a:rPr lang="en-US" sz="2000" smtClean="0">
                <a:latin typeface="Arial"/>
                <a:cs typeface="Arial"/>
              </a:rPr>
              <a:t>    You’ll leave with</a:t>
            </a:r>
          </a:p>
          <a:p>
            <a:pPr lvl="1"/>
            <a:r>
              <a:rPr lang="en-US" sz="2000" smtClean="0">
                <a:solidFill>
                  <a:srgbClr val="008000"/>
                </a:solidFill>
                <a:latin typeface="Arial"/>
                <a:cs typeface="Arial"/>
              </a:rPr>
              <a:t>Overview of research</a:t>
            </a:r>
          </a:p>
          <a:p>
            <a:pPr lvl="1" indent="-342900"/>
            <a:r>
              <a:rPr lang="en-US" sz="2000" smtClean="0">
                <a:solidFill>
                  <a:srgbClr val="008000"/>
                </a:solidFill>
                <a:latin typeface="Arial"/>
                <a:cs typeface="Arial"/>
              </a:rPr>
              <a:t>Strategies to revise your assignments and activities</a:t>
            </a:r>
          </a:p>
          <a:p>
            <a:pPr lvl="1" indent="-342900"/>
            <a:r>
              <a:rPr lang="en-US" sz="2000" smtClean="0">
                <a:solidFill>
                  <a:srgbClr val="008000"/>
                </a:solidFill>
                <a:latin typeface="Arial"/>
                <a:cs typeface="Arial"/>
              </a:rPr>
              <a:t>Draft ideas for an assignment, an activity</a:t>
            </a:r>
          </a:p>
          <a:p>
            <a:pPr marL="400050" lvl="1" indent="0">
              <a:buNone/>
            </a:pPr>
            <a:r>
              <a:rPr lang="en-US" sz="2000" smtClean="0">
                <a:latin typeface="Arial"/>
                <a:cs typeface="Arial"/>
              </a:rPr>
              <a:t>Long term:  improved student confidence, skills, success</a:t>
            </a:r>
            <a:endParaRPr lang="en-US" sz="2000">
              <a:latin typeface="Arial"/>
              <a:cs typeface="Arial"/>
            </a:endParaRPr>
          </a:p>
        </p:txBody>
      </p:sp>
    </p:spTree>
    <p:extLst>
      <p:ext uri="{BB962C8B-B14F-4D97-AF65-F5344CB8AC3E}">
        <p14:creationId xmlns:p14="http://schemas.microsoft.com/office/powerpoint/2010/main" val="507122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Strategies for Impact	</a:t>
            </a:r>
            <a:endParaRPr lang="en-US"/>
          </a:p>
        </p:txBody>
      </p:sp>
      <p:sp>
        <p:nvSpPr>
          <p:cNvPr id="3" name="Content Placeholder 2"/>
          <p:cNvSpPr>
            <a:spLocks noGrp="1"/>
          </p:cNvSpPr>
          <p:nvPr>
            <p:ph idx="1"/>
          </p:nvPr>
        </p:nvSpPr>
        <p:spPr/>
        <p:txBody>
          <a:bodyPr>
            <a:normAutofit/>
          </a:bodyPr>
          <a:lstStyle/>
          <a:p>
            <a:r>
              <a:rPr lang="en-US" sz="2800" b="1" smtClean="0"/>
              <a:t>Courses</a:t>
            </a:r>
            <a:r>
              <a:rPr lang="en-US" sz="2800" b="1"/>
              <a:t>:   </a:t>
            </a:r>
            <a:r>
              <a:rPr lang="en-US" sz="2800"/>
              <a:t>Intro (large,small), Gateway, High DWF, Majors/Pathways, Gen Ed</a:t>
            </a:r>
            <a:br>
              <a:rPr lang="en-US" sz="2800"/>
            </a:br>
            <a:endParaRPr lang="en-US" sz="2800" smtClean="0"/>
          </a:p>
          <a:p>
            <a:r>
              <a:rPr lang="en-US" sz="2800" b="1" smtClean="0"/>
              <a:t>Networks</a:t>
            </a:r>
            <a:r>
              <a:rPr lang="en-US" sz="2800" b="1"/>
              <a:t>: </a:t>
            </a:r>
            <a:r>
              <a:rPr lang="en-US" sz="2800"/>
              <a:t>Community Colleges, Research Intensive, Liberal Arts, Regional, Teaching/Learning Centers, STEM Ed Ctrs, Disciplinary Association conferences...</a:t>
            </a:r>
            <a:r>
              <a:rPr lang="en-US"/>
              <a:t/>
            </a:r>
            <a:br>
              <a:rPr lang="en-US"/>
            </a:br>
            <a:r>
              <a:rPr lang="en-US"/>
              <a:t/>
            </a:r>
            <a:br>
              <a:rPr lang="en-US"/>
            </a:br>
            <a:endParaRPr lang="en-US"/>
          </a:p>
        </p:txBody>
      </p:sp>
    </p:spTree>
    <p:extLst>
      <p:ext uri="{BB962C8B-B14F-4D97-AF65-F5344CB8AC3E}">
        <p14:creationId xmlns:p14="http://schemas.microsoft.com/office/powerpoint/2010/main" val="1467609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0"/>
            <a:ext cx="8305800" cy="2209800"/>
          </a:xfrm>
          <a:effectLst>
            <a:outerShdw blurRad="152400" dist="317500" dir="5400000" sx="90000" sy="-19000" rotWithShape="0">
              <a:prstClr val="black">
                <a:alpha val="15000"/>
              </a:prstClr>
            </a:outerShdw>
          </a:effectLst>
          <a:scene3d>
            <a:camera prst="orthographicFront"/>
            <a:lightRig rig="threePt" dir="t"/>
          </a:scene3d>
          <a:sp3d>
            <a:bevelT prst="slope"/>
          </a:sp3d>
        </p:spPr>
        <p:txBody>
          <a:bodyPr>
            <a:normAutofit/>
          </a:bodyPr>
          <a:lstStyle/>
          <a:p>
            <a:pPr>
              <a:lnSpc>
                <a:spcPct val="120000"/>
              </a:lnSpc>
            </a:pPr>
            <a:r>
              <a:rPr lang="en-US" sz="2800" smtClean="0">
                <a:latin typeface="Arial"/>
                <a:cs typeface="Arial"/>
              </a:rPr>
              <a:t> </a:t>
            </a:r>
            <a:endParaRPr lang="en-US" sz="2800">
              <a:latin typeface="Arial"/>
              <a:cs typeface="Arial"/>
            </a:endParaRPr>
          </a:p>
        </p:txBody>
      </p:sp>
      <p:sp>
        <p:nvSpPr>
          <p:cNvPr id="3" name="TextBox 2"/>
          <p:cNvSpPr txBox="1"/>
          <p:nvPr/>
        </p:nvSpPr>
        <p:spPr>
          <a:xfrm>
            <a:off x="759101" y="3475204"/>
            <a:ext cx="7772400" cy="523220"/>
          </a:xfrm>
          <a:prstGeom prst="rect">
            <a:avLst/>
          </a:prstGeom>
          <a:noFill/>
        </p:spPr>
        <p:txBody>
          <a:bodyPr wrap="square" rtlCol="0">
            <a:spAutoFit/>
          </a:bodyPr>
          <a:lstStyle/>
          <a:p>
            <a:r>
              <a:rPr lang="en-US" sz="2800">
                <a:solidFill>
                  <a:srgbClr val="0000FF"/>
                </a:solidFill>
              </a:rPr>
              <a:t>http://www.unlv.edu/provost/teachingandlearning</a:t>
            </a:r>
          </a:p>
        </p:txBody>
      </p:sp>
      <p:sp>
        <p:nvSpPr>
          <p:cNvPr id="5" name="TextBox 4"/>
          <p:cNvSpPr txBox="1"/>
          <p:nvPr/>
        </p:nvSpPr>
        <p:spPr>
          <a:xfrm>
            <a:off x="2930802" y="3091543"/>
            <a:ext cx="3428999" cy="523220"/>
          </a:xfrm>
          <a:prstGeom prst="rect">
            <a:avLst/>
          </a:prstGeom>
          <a:noFill/>
        </p:spPr>
        <p:txBody>
          <a:bodyPr wrap="square" rtlCol="0">
            <a:spAutoFit/>
          </a:bodyPr>
          <a:lstStyle/>
          <a:p>
            <a:pPr algn="ctr"/>
            <a:r>
              <a:rPr lang="en-US" sz="2800" smtClean="0">
                <a:latin typeface="Arial"/>
                <a:cs typeface="Arial"/>
              </a:rPr>
              <a:t>Please join us!</a:t>
            </a:r>
            <a:endParaRPr lang="en-US" sz="2800">
              <a:latin typeface="Arial"/>
              <a:cs typeface="Aria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865591"/>
            <a:ext cx="5810249" cy="1829153"/>
          </a:xfrm>
          <a:prstGeom prst="rect">
            <a:avLst/>
          </a:prstGeom>
        </p:spPr>
      </p:pic>
      <p:sp>
        <p:nvSpPr>
          <p:cNvPr id="7" name="TextBox 6"/>
          <p:cNvSpPr txBox="1"/>
          <p:nvPr/>
        </p:nvSpPr>
        <p:spPr>
          <a:xfrm>
            <a:off x="457199" y="4630253"/>
            <a:ext cx="8074302" cy="954107"/>
          </a:xfrm>
          <a:prstGeom prst="rect">
            <a:avLst/>
          </a:prstGeom>
          <a:noFill/>
        </p:spPr>
        <p:txBody>
          <a:bodyPr wrap="square" rtlCol="0">
            <a:spAutoFit/>
          </a:bodyPr>
          <a:lstStyle/>
          <a:p>
            <a:r>
              <a:rPr lang="en-US" sz="2800" b="1" smtClean="0">
                <a:latin typeface="Arial" charset="0"/>
                <a:ea typeface="Arial" charset="0"/>
                <a:cs typeface="Arial" charset="0"/>
              </a:rPr>
              <a:t>Transparent 2</a:t>
            </a:r>
            <a:r>
              <a:rPr lang="en-US" sz="2800" b="1" baseline="30000" smtClean="0">
                <a:latin typeface="Arial" charset="0"/>
                <a:ea typeface="Arial" charset="0"/>
                <a:cs typeface="Arial" charset="0"/>
              </a:rPr>
              <a:t>nd</a:t>
            </a:r>
            <a:r>
              <a:rPr lang="en-US" sz="2800" b="1" smtClean="0">
                <a:latin typeface="Arial" charset="0"/>
                <a:ea typeface="Arial" charset="0"/>
                <a:cs typeface="Arial" charset="0"/>
              </a:rPr>
              <a:t> Tuesdays at 2:00 pm   </a:t>
            </a:r>
          </a:p>
          <a:p>
            <a:pPr algn="ctr"/>
            <a:r>
              <a:rPr lang="en-US" sz="2800" smtClean="0">
                <a:latin typeface="Arial" charset="0"/>
                <a:ea typeface="Arial" charset="0"/>
                <a:cs typeface="Arial" charset="0"/>
                <a:hlinkClick r:id="rId4"/>
              </a:rPr>
              <a:t>https</a:t>
            </a:r>
            <a:r>
              <a:rPr lang="en-US" sz="2800">
                <a:latin typeface="Arial" charset="0"/>
                <a:ea typeface="Arial" charset="0"/>
                <a:cs typeface="Arial" charset="0"/>
                <a:hlinkClick r:id="rId4"/>
              </a:rPr>
              <a:t>://zoom.us/s/337401450</a:t>
            </a:r>
            <a:endParaRPr lang="en-US" sz="2800">
              <a:latin typeface="Arial" charset="0"/>
              <a:ea typeface="Arial" charset="0"/>
              <a:cs typeface="Arial" charset="0"/>
            </a:endParaRPr>
          </a:p>
        </p:txBody>
      </p:sp>
    </p:spTree>
    <p:extLst>
      <p:ext uri="{BB962C8B-B14F-4D97-AF65-F5344CB8AC3E}">
        <p14:creationId xmlns:p14="http://schemas.microsoft.com/office/powerpoint/2010/main" val="19171102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4" name="Rectangle 3"/>
          <p:cNvSpPr/>
          <p:nvPr/>
        </p:nvSpPr>
        <p:spPr>
          <a:xfrm>
            <a:off x="457200" y="609600"/>
            <a:ext cx="8229600" cy="5486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940975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t>
            </a:r>
            <a:endParaRPr lang="en-US"/>
          </a:p>
        </p:txBody>
      </p:sp>
      <p:sp>
        <p:nvSpPr>
          <p:cNvPr id="3" name="Content Placeholder 2"/>
          <p:cNvSpPr>
            <a:spLocks noGrp="1"/>
          </p:cNvSpPr>
          <p:nvPr>
            <p:ph idx="1"/>
          </p:nvPr>
        </p:nvSpPr>
        <p:spPr>
          <a:xfrm>
            <a:off x="457200" y="838200"/>
            <a:ext cx="8229600" cy="4648200"/>
          </a:xfrm>
        </p:spPr>
        <p:txBody>
          <a:bodyPr/>
          <a:lstStyle/>
          <a:p>
            <a:pPr marL="0" indent="0" algn="ctr">
              <a:lnSpc>
                <a:spcPct val="150000"/>
              </a:lnSpc>
              <a:buNone/>
            </a:pPr>
            <a:r>
              <a:rPr lang="en-US" b="1" dirty="0">
                <a:solidFill>
                  <a:srgbClr val="C00000"/>
                </a:solidFill>
              </a:rPr>
              <a:t>Expanding Inclusive Teaching Practices: What's Needed?</a:t>
            </a:r>
            <a:endParaRPr lang="en-US" dirty="0">
              <a:solidFill>
                <a:srgbClr val="C00000"/>
              </a:solidFill>
            </a:endParaRPr>
          </a:p>
          <a:p>
            <a:pPr marL="0" indent="0">
              <a:buNone/>
            </a:pPr>
            <a:r>
              <a:rPr lang="en-US" dirty="0"/>
              <a:t> </a:t>
            </a:r>
          </a:p>
          <a:p>
            <a:pPr marL="0" indent="0" algn="ctr">
              <a:buNone/>
            </a:pPr>
            <a:r>
              <a:rPr lang="en-US" sz="2000" dirty="0"/>
              <a:t>Mary-Ann </a:t>
            </a:r>
            <a:r>
              <a:rPr lang="en-US" sz="2000" dirty="0" err="1" smtClean="0"/>
              <a:t>Winkelmes</a:t>
            </a:r>
            <a:endParaRPr lang="en-US" sz="2000" dirty="0" smtClean="0"/>
          </a:p>
          <a:p>
            <a:pPr marL="0" indent="0" algn="ctr">
              <a:buNone/>
            </a:pPr>
            <a:r>
              <a:rPr lang="en-US" sz="2000" dirty="0" smtClean="0"/>
              <a:t>Coordinator</a:t>
            </a:r>
            <a:r>
              <a:rPr lang="en-US" sz="2000" dirty="0"/>
              <a:t>, Instructional Development &amp; Research</a:t>
            </a:r>
          </a:p>
          <a:p>
            <a:pPr marL="0" indent="0" algn="ctr">
              <a:buNone/>
            </a:pPr>
            <a:r>
              <a:rPr lang="en-US" sz="2000" i="1" dirty="0"/>
              <a:t>University of Nevada, Las Vegas</a:t>
            </a:r>
            <a:endParaRPr lang="en-US" sz="2000" dirty="0"/>
          </a:p>
          <a:p>
            <a:pPr marL="0" indent="0" algn="ctr">
              <a:buNone/>
            </a:pPr>
            <a:r>
              <a:rPr lang="en-US" dirty="0"/>
              <a:t> </a:t>
            </a:r>
          </a:p>
        </p:txBody>
      </p:sp>
    </p:spTree>
    <p:extLst>
      <p:ext uri="{BB962C8B-B14F-4D97-AF65-F5344CB8AC3E}">
        <p14:creationId xmlns:p14="http://schemas.microsoft.com/office/powerpoint/2010/main" val="15834412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a:t>
            </a:r>
            <a:endParaRPr lang="en-US"/>
          </a:p>
        </p:txBody>
      </p:sp>
      <p:sp>
        <p:nvSpPr>
          <p:cNvPr id="3" name="Content Placeholder 2"/>
          <p:cNvSpPr>
            <a:spLocks noGrp="1"/>
          </p:cNvSpPr>
          <p:nvPr>
            <p:ph idx="1"/>
          </p:nvPr>
        </p:nvSpPr>
        <p:spPr/>
        <p:txBody>
          <a:bodyPr>
            <a:normAutofit/>
          </a:bodyPr>
          <a:lstStyle/>
          <a:p>
            <a:r>
              <a:rPr lang="en-US" dirty="0" smtClean="0"/>
              <a:t>Review research, with new </a:t>
            </a:r>
            <a:r>
              <a:rPr lang="en-US" dirty="0"/>
              <a:t>impact data </a:t>
            </a:r>
            <a:endParaRPr lang="en-US" dirty="0" smtClean="0"/>
          </a:p>
          <a:p>
            <a:r>
              <a:rPr lang="en-US" dirty="0" smtClean="0"/>
              <a:t>Question/answer </a:t>
            </a:r>
          </a:p>
          <a:p>
            <a:r>
              <a:rPr lang="en-US" dirty="0" smtClean="0"/>
              <a:t>Discuss: What resources would you need</a:t>
            </a:r>
          </a:p>
          <a:p>
            <a:pPr marL="971550" lvl="1" indent="-514350">
              <a:buFont typeface="+mj-lt"/>
              <a:buAutoNum type="arabicPeriod"/>
            </a:pPr>
            <a:r>
              <a:rPr lang="en-US" dirty="0"/>
              <a:t>t</a:t>
            </a:r>
            <a:r>
              <a:rPr lang="en-US" dirty="0" smtClean="0"/>
              <a:t>o implement </a:t>
            </a:r>
            <a:r>
              <a:rPr lang="en-US" dirty="0"/>
              <a:t>transparent instruction on your own; </a:t>
            </a:r>
            <a:endParaRPr lang="en-US" dirty="0" smtClean="0"/>
          </a:p>
          <a:p>
            <a:pPr marL="971550" lvl="1" indent="-514350">
              <a:buFont typeface="+mj-lt"/>
              <a:buAutoNum type="arabicPeriod"/>
            </a:pPr>
            <a:r>
              <a:rPr lang="en-US" dirty="0" smtClean="0"/>
              <a:t>to encourage </a:t>
            </a:r>
            <a:r>
              <a:rPr lang="en-US" dirty="0"/>
              <a:t>inclusive teaching practices more broadly at your institution</a:t>
            </a:r>
          </a:p>
          <a:p>
            <a:endParaRPr lang="en-US" dirty="0"/>
          </a:p>
        </p:txBody>
      </p:sp>
    </p:spTree>
    <p:extLst>
      <p:ext uri="{BB962C8B-B14F-4D97-AF65-F5344CB8AC3E}">
        <p14:creationId xmlns:p14="http://schemas.microsoft.com/office/powerpoint/2010/main" val="535078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t>
            </a:r>
            <a:endParaRPr lang="en-US"/>
          </a:p>
        </p:txBody>
      </p:sp>
      <p:sp>
        <p:nvSpPr>
          <p:cNvPr id="3" name="Content Placeholder 2"/>
          <p:cNvSpPr>
            <a:spLocks noGrp="1"/>
          </p:cNvSpPr>
          <p:nvPr>
            <p:ph idx="1"/>
          </p:nvPr>
        </p:nvSpPr>
        <p:spPr>
          <a:xfrm>
            <a:off x="457200" y="396240"/>
            <a:ext cx="8229600" cy="5852160"/>
          </a:xfrm>
        </p:spPr>
        <p:txBody>
          <a:bodyPr>
            <a:normAutofit fontScale="85000" lnSpcReduction="20000"/>
          </a:bodyPr>
          <a:lstStyle/>
          <a:p>
            <a:pPr>
              <a:spcAft>
                <a:spcPts val="768"/>
              </a:spcAft>
            </a:pPr>
            <a:r>
              <a:rPr lang="en-US" smtClean="0"/>
              <a:t>Partnership with</a:t>
            </a:r>
          </a:p>
          <a:p>
            <a:pPr>
              <a:spcAft>
                <a:spcPts val="768"/>
              </a:spcAft>
            </a:pPr>
            <a:endParaRPr lang="en-US" sz="2400" smtClean="0"/>
          </a:p>
          <a:p>
            <a:pPr marL="0" indent="0">
              <a:spcAft>
                <a:spcPts val="768"/>
              </a:spcAft>
              <a:buNone/>
            </a:pPr>
            <a:endParaRPr lang="en-US" sz="2400" smtClean="0"/>
          </a:p>
          <a:p>
            <a:pPr lvl="1">
              <a:spcAft>
                <a:spcPts val="768"/>
              </a:spcAft>
            </a:pPr>
            <a:r>
              <a:rPr lang="en-US" smtClean="0"/>
              <a:t>Grant from: TG   </a:t>
            </a:r>
            <a:endParaRPr lang="en-US"/>
          </a:p>
          <a:p>
            <a:pPr>
              <a:spcAft>
                <a:spcPts val="768"/>
              </a:spcAft>
            </a:pPr>
            <a:r>
              <a:rPr lang="en-US" smtClean="0"/>
              <a:t>Co-PIs:  Tia Brown McNair, Ashley Finley, AAC&amp;U</a:t>
            </a:r>
          </a:p>
          <a:p>
            <a:pPr>
              <a:spcBef>
                <a:spcPts val="0"/>
              </a:spcBef>
            </a:pPr>
            <a:r>
              <a:rPr lang="en-US" smtClean="0"/>
              <a:t>Schools:</a:t>
            </a:r>
          </a:p>
          <a:p>
            <a:pPr lvl="1" fontAlgn="t"/>
            <a:r>
              <a:rPr lang="en-US"/>
              <a:t>Community College of Philadelphia</a:t>
            </a:r>
          </a:p>
          <a:p>
            <a:pPr lvl="1" fontAlgn="t"/>
            <a:r>
              <a:rPr lang="en-US"/>
              <a:t>Queensborough Community College, Bayside, NY</a:t>
            </a:r>
          </a:p>
          <a:p>
            <a:pPr lvl="1" fontAlgn="t"/>
            <a:r>
              <a:rPr lang="en-US"/>
              <a:t>St Edward's Univ. Austin, TX</a:t>
            </a:r>
          </a:p>
          <a:p>
            <a:pPr lvl="1" fontAlgn="t"/>
            <a:r>
              <a:rPr lang="en-US"/>
              <a:t>Univ. of Houston – Downtown, TX</a:t>
            </a:r>
          </a:p>
          <a:p>
            <a:pPr lvl="1" fontAlgn="t"/>
            <a:r>
              <a:rPr lang="en-US"/>
              <a:t>California State University, LA</a:t>
            </a:r>
          </a:p>
          <a:p>
            <a:pPr lvl="1" fontAlgn="t"/>
            <a:r>
              <a:rPr lang="en-US"/>
              <a:t>Winston-Salem State University, NC</a:t>
            </a:r>
          </a:p>
          <a:p>
            <a:pPr lvl="1" fontAlgn="t"/>
            <a:r>
              <a:rPr lang="en-US"/>
              <a:t>Heritage </a:t>
            </a:r>
            <a:r>
              <a:rPr lang="en-US" smtClean="0"/>
              <a:t>University, Toppenish</a:t>
            </a:r>
            <a:r>
              <a:rPr lang="en-US"/>
              <a:t>, </a:t>
            </a:r>
            <a:r>
              <a:rPr lang="en-US" smtClean="0"/>
              <a:t>WA</a:t>
            </a:r>
          </a:p>
          <a:p>
            <a:pPr fontAlgn="t"/>
            <a:r>
              <a:rPr lang="en-US" smtClean="0"/>
              <a:t>Publication: </a:t>
            </a:r>
            <a:r>
              <a:rPr lang="en-US" b="1" i="1" smtClean="0"/>
              <a:t>Peer Review </a:t>
            </a:r>
            <a:r>
              <a:rPr lang="en-US" smtClean="0">
                <a:sym typeface="Wingdings"/>
              </a:rPr>
              <a:t>(Spring 2016)</a:t>
            </a:r>
            <a:endParaRPr lang="en-US"/>
          </a:p>
          <a:p>
            <a:endParaRPr lang="en-US" smtClean="0"/>
          </a:p>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579" y="762000"/>
            <a:ext cx="989303" cy="100429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1219200"/>
            <a:ext cx="6478298" cy="37760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9400" y="1676400"/>
            <a:ext cx="609600" cy="36417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9000" y="1752600"/>
            <a:ext cx="1902461" cy="278643"/>
          </a:xfrm>
          <a:prstGeom prst="rect">
            <a:avLst/>
          </a:prstGeom>
        </p:spPr>
      </p:pic>
    </p:spTree>
    <p:extLst>
      <p:ext uri="{BB962C8B-B14F-4D97-AF65-F5344CB8AC3E}">
        <p14:creationId xmlns:p14="http://schemas.microsoft.com/office/powerpoint/2010/main" val="10456840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32499">
            <a:off x="3460443" y="579710"/>
            <a:ext cx="5005223" cy="6527521"/>
          </a:xfrm>
          <a:prstGeom prst="rect">
            <a:avLst/>
          </a:prstGeom>
        </p:spPr>
        <p:style>
          <a:lnRef idx="0">
            <a:scrgbClr r="0" g="0" b="0"/>
          </a:lnRef>
          <a:fillRef idx="1001">
            <a:schemeClr val="lt2"/>
          </a:fillRef>
          <a:effectRef idx="0">
            <a:scrgbClr r="0" g="0" b="0"/>
          </a:effectRef>
          <a:fontRef idx="major"/>
        </p:style>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0675835">
            <a:off x="362146" y="160338"/>
            <a:ext cx="4848565" cy="6319659"/>
          </a:xfrm>
        </p:spPr>
      </p:pic>
    </p:spTree>
    <p:extLst>
      <p:ext uri="{BB962C8B-B14F-4D97-AF65-F5344CB8AC3E}">
        <p14:creationId xmlns:p14="http://schemas.microsoft.com/office/powerpoint/2010/main" val="1128472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t>
            </a:r>
            <a:endParaRPr lang="en-US"/>
          </a:p>
        </p:txBody>
      </p:sp>
      <p:sp>
        <p:nvSpPr>
          <p:cNvPr id="3" name="Content Placeholder 2"/>
          <p:cNvSpPr>
            <a:spLocks noGrp="1"/>
          </p:cNvSpPr>
          <p:nvPr>
            <p:ph idx="1"/>
          </p:nvPr>
        </p:nvSpPr>
        <p:spPr>
          <a:xfrm>
            <a:off x="457200" y="396240"/>
            <a:ext cx="8229600" cy="5852160"/>
          </a:xfrm>
        </p:spPr>
        <p:txBody>
          <a:bodyPr>
            <a:normAutofit fontScale="85000" lnSpcReduction="20000"/>
          </a:bodyPr>
          <a:lstStyle/>
          <a:p>
            <a:pPr>
              <a:spcAft>
                <a:spcPts val="768"/>
              </a:spcAft>
            </a:pPr>
            <a:r>
              <a:rPr lang="en-US" smtClean="0"/>
              <a:t>Partnership with</a:t>
            </a:r>
          </a:p>
          <a:p>
            <a:pPr>
              <a:spcAft>
                <a:spcPts val="768"/>
              </a:spcAft>
            </a:pPr>
            <a:endParaRPr lang="en-US" sz="2400" smtClean="0"/>
          </a:p>
          <a:p>
            <a:pPr marL="0" indent="0">
              <a:spcAft>
                <a:spcPts val="768"/>
              </a:spcAft>
              <a:buNone/>
            </a:pPr>
            <a:endParaRPr lang="en-US" sz="2400" smtClean="0"/>
          </a:p>
          <a:p>
            <a:pPr lvl="1">
              <a:spcAft>
                <a:spcPts val="768"/>
              </a:spcAft>
            </a:pPr>
            <a:r>
              <a:rPr lang="en-US" smtClean="0"/>
              <a:t>Grant from: TG   </a:t>
            </a:r>
            <a:endParaRPr lang="en-US"/>
          </a:p>
          <a:p>
            <a:pPr>
              <a:spcAft>
                <a:spcPts val="768"/>
              </a:spcAft>
            </a:pPr>
            <a:r>
              <a:rPr lang="en-US" smtClean="0"/>
              <a:t>Co-PIs:  Tia Brown McNair, Ashley Finley, AAC&amp;U</a:t>
            </a:r>
          </a:p>
          <a:p>
            <a:pPr>
              <a:spcBef>
                <a:spcPts val="0"/>
              </a:spcBef>
            </a:pPr>
            <a:r>
              <a:rPr lang="en-US" smtClean="0"/>
              <a:t>Schools:</a:t>
            </a:r>
          </a:p>
          <a:p>
            <a:pPr lvl="1" fontAlgn="t"/>
            <a:r>
              <a:rPr lang="en-US"/>
              <a:t>Community College of Philadelphia</a:t>
            </a:r>
          </a:p>
          <a:p>
            <a:pPr lvl="1" fontAlgn="t"/>
            <a:r>
              <a:rPr lang="en-US"/>
              <a:t>Queensborough Community College, Bayside, NY</a:t>
            </a:r>
          </a:p>
          <a:p>
            <a:pPr lvl="1" fontAlgn="t"/>
            <a:r>
              <a:rPr lang="en-US"/>
              <a:t>St Edward's Univ. Austin, TX</a:t>
            </a:r>
          </a:p>
          <a:p>
            <a:pPr lvl="1" fontAlgn="t"/>
            <a:r>
              <a:rPr lang="en-US"/>
              <a:t>Univ. of Houston – Downtown, TX</a:t>
            </a:r>
          </a:p>
          <a:p>
            <a:pPr lvl="1" fontAlgn="t"/>
            <a:r>
              <a:rPr lang="en-US"/>
              <a:t>California State University, LA</a:t>
            </a:r>
          </a:p>
          <a:p>
            <a:pPr lvl="1" fontAlgn="t"/>
            <a:r>
              <a:rPr lang="en-US"/>
              <a:t>Winston-Salem State University, NC</a:t>
            </a:r>
          </a:p>
          <a:p>
            <a:pPr lvl="1" fontAlgn="t"/>
            <a:r>
              <a:rPr lang="en-US"/>
              <a:t>Heritage </a:t>
            </a:r>
            <a:r>
              <a:rPr lang="en-US" smtClean="0"/>
              <a:t>University, Toppenish</a:t>
            </a:r>
            <a:r>
              <a:rPr lang="en-US"/>
              <a:t>, </a:t>
            </a:r>
            <a:r>
              <a:rPr lang="en-US" smtClean="0"/>
              <a:t>WA</a:t>
            </a:r>
          </a:p>
          <a:p>
            <a:pPr fontAlgn="t"/>
            <a:r>
              <a:rPr lang="en-US" smtClean="0"/>
              <a:t>Publication: </a:t>
            </a:r>
            <a:r>
              <a:rPr lang="en-US" b="1" i="1" smtClean="0"/>
              <a:t>Peer Review </a:t>
            </a:r>
            <a:r>
              <a:rPr lang="en-US" smtClean="0">
                <a:sym typeface="Wingdings"/>
              </a:rPr>
              <a:t>(Spring 2016)</a:t>
            </a:r>
            <a:endParaRPr lang="en-US"/>
          </a:p>
          <a:p>
            <a:endParaRPr lang="en-US" smtClean="0"/>
          </a:p>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579" y="762000"/>
            <a:ext cx="989303" cy="100429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1219200"/>
            <a:ext cx="6478298" cy="37760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9400" y="1676400"/>
            <a:ext cx="609600" cy="36417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9000" y="1752600"/>
            <a:ext cx="1902461" cy="278643"/>
          </a:xfrm>
          <a:prstGeom prst="rect">
            <a:avLst/>
          </a:prstGeom>
        </p:spPr>
      </p:pic>
    </p:spTree>
    <p:extLst>
      <p:ext uri="{BB962C8B-B14F-4D97-AF65-F5344CB8AC3E}">
        <p14:creationId xmlns:p14="http://schemas.microsoft.com/office/powerpoint/2010/main" val="2190464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fontScale="90000"/>
          </a:bodyPr>
          <a:lstStyle/>
          <a:p>
            <a:pPr algn="ctr"/>
            <a:r>
              <a:rPr lang="en-US" smtClean="0">
                <a:solidFill>
                  <a:srgbClr val="C41C11"/>
                </a:solidFill>
                <a:latin typeface="Goudy Old Style"/>
                <a:cs typeface="Goudy Old Style"/>
              </a:rPr>
              <a:t/>
            </a:r>
            <a:br>
              <a:rPr lang="en-US" smtClean="0">
                <a:solidFill>
                  <a:srgbClr val="C41C11"/>
                </a:solidFill>
                <a:latin typeface="Goudy Old Style"/>
                <a:cs typeface="Goudy Old Style"/>
              </a:rPr>
            </a:br>
            <a:r>
              <a:rPr lang="en-US" sz="3600" smtClean="0">
                <a:solidFill>
                  <a:srgbClr val="C41C11"/>
                </a:solidFill>
              </a:rPr>
              <a:t>Early Engagement Hypothesis</a:t>
            </a:r>
            <a:br>
              <a:rPr lang="en-US" sz="3600" smtClean="0">
                <a:solidFill>
                  <a:srgbClr val="C41C11"/>
                </a:solidFill>
              </a:rPr>
            </a:br>
            <a:endParaRPr lang="en-US" sz="3600"/>
          </a:p>
        </p:txBody>
      </p:sp>
      <p:sp>
        <p:nvSpPr>
          <p:cNvPr id="3" name="Content Placeholder 2"/>
          <p:cNvSpPr>
            <a:spLocks noGrp="1"/>
          </p:cNvSpPr>
          <p:nvPr>
            <p:ph idx="1"/>
          </p:nvPr>
        </p:nvSpPr>
        <p:spPr>
          <a:xfrm>
            <a:off x="457200" y="1295400"/>
            <a:ext cx="8610600" cy="4724400"/>
          </a:xfrm>
        </p:spPr>
        <p:txBody>
          <a:bodyPr>
            <a:noAutofit/>
          </a:bodyPr>
          <a:lstStyle/>
          <a:p>
            <a:pPr marL="0" indent="0">
              <a:buNone/>
            </a:pPr>
            <a:r>
              <a:rPr lang="en-US" sz="2400" b="1" smtClean="0">
                <a:latin typeface="Arial"/>
                <a:cs typeface="Arial"/>
              </a:rPr>
              <a:t>Context:</a:t>
            </a:r>
          </a:p>
          <a:p>
            <a:r>
              <a:rPr lang="en-US" sz="2400">
                <a:latin typeface="Arial"/>
                <a:cs typeface="Arial"/>
              </a:rPr>
              <a:t>We lose the greatest numbers of underserved students from college in their first year. </a:t>
            </a:r>
            <a:endParaRPr lang="en-US" sz="2400" b="1">
              <a:solidFill>
                <a:srgbClr val="C00000"/>
              </a:solidFill>
              <a:latin typeface="Arial"/>
              <a:cs typeface="Arial"/>
            </a:endParaRPr>
          </a:p>
          <a:p>
            <a:r>
              <a:rPr lang="en-US" sz="2400" smtClean="0">
                <a:latin typeface="Arial"/>
                <a:cs typeface="Arial"/>
              </a:rPr>
              <a:t>Two teaching practices that show learning benefits for all students, especially underserved:</a:t>
            </a:r>
          </a:p>
          <a:p>
            <a:pPr lvl="1"/>
            <a:r>
              <a:rPr lang="en-US" sz="2200" smtClean="0">
                <a:solidFill>
                  <a:srgbClr val="C00000"/>
                </a:solidFill>
                <a:latin typeface="Arial Narrow" charset="0"/>
                <a:ea typeface="Arial Narrow" charset="0"/>
                <a:cs typeface="Arial Narrow" charset="0"/>
              </a:rPr>
              <a:t>Problem-centered </a:t>
            </a:r>
            <a:r>
              <a:rPr lang="en-US" sz="2200" smtClean="0">
                <a:latin typeface="Arial Narrow" charset="0"/>
                <a:ea typeface="Arial Narrow" charset="0"/>
                <a:cs typeface="Arial Narrow" charset="0"/>
              </a:rPr>
              <a:t>for underserved engagement (Finley, McNair 2013)</a:t>
            </a:r>
          </a:p>
          <a:p>
            <a:pPr lvl="1"/>
            <a:r>
              <a:rPr lang="en-US" sz="2200" smtClean="0">
                <a:solidFill>
                  <a:srgbClr val="C00000"/>
                </a:solidFill>
                <a:latin typeface="Arial Narrow" charset="0"/>
                <a:ea typeface="Arial Narrow" charset="0"/>
                <a:cs typeface="Arial Narrow" charset="0"/>
              </a:rPr>
              <a:t>Transparency</a:t>
            </a:r>
            <a:r>
              <a:rPr lang="en-US" sz="2200" smtClean="0">
                <a:latin typeface="Arial Narrow" charset="0"/>
                <a:ea typeface="Arial Narrow" charset="0"/>
                <a:cs typeface="Arial Narrow" charset="0"/>
              </a:rPr>
              <a:t> in teaching/learning (Winkelmes 2013)</a:t>
            </a:r>
          </a:p>
          <a:p>
            <a:pPr marL="0" indent="0">
              <a:buNone/>
            </a:pPr>
            <a:endParaRPr lang="en-US" sz="2400" b="1" smtClean="0">
              <a:solidFill>
                <a:srgbClr val="C00000"/>
              </a:solidFill>
              <a:latin typeface="Arial"/>
              <a:cs typeface="Arial"/>
            </a:endParaRPr>
          </a:p>
          <a:p>
            <a:pPr marL="0" indent="0">
              <a:spcBef>
                <a:spcPts val="0"/>
              </a:spcBef>
              <a:buNone/>
            </a:pPr>
            <a:r>
              <a:rPr lang="en-US" sz="2400" b="1" smtClean="0">
                <a:solidFill>
                  <a:srgbClr val="C00000"/>
                </a:solidFill>
                <a:latin typeface="Arial"/>
                <a:cs typeface="Arial"/>
              </a:rPr>
              <a:t>Hypothesis: </a:t>
            </a:r>
            <a:r>
              <a:rPr lang="en-US" sz="2400" smtClean="0">
                <a:solidFill>
                  <a:srgbClr val="C00000"/>
                </a:solidFill>
                <a:latin typeface="Arial"/>
                <a:cs typeface="Arial"/>
              </a:rPr>
              <a:t>Combining these in introductory courses might </a:t>
            </a:r>
          </a:p>
          <a:p>
            <a:pPr marL="0" indent="0">
              <a:spcBef>
                <a:spcPts val="0"/>
              </a:spcBef>
              <a:buNone/>
            </a:pPr>
            <a:r>
              <a:rPr lang="en-US" sz="2400" smtClean="0">
                <a:solidFill>
                  <a:srgbClr val="C00000"/>
                </a:solidFill>
                <a:latin typeface="Arial" charset="0"/>
                <a:ea typeface="Arial" charset="0"/>
                <a:cs typeface="Arial" charset="0"/>
              </a:rPr>
              <a:t>improve </a:t>
            </a:r>
            <a:r>
              <a:rPr lang="en-US" sz="2400">
                <a:solidFill>
                  <a:srgbClr val="C00000"/>
                </a:solidFill>
                <a:latin typeface="Arial" charset="0"/>
                <a:ea typeface="Arial" charset="0"/>
                <a:cs typeface="Arial" charset="0"/>
              </a:rPr>
              <a:t>students’ learning </a:t>
            </a:r>
            <a:r>
              <a:rPr lang="en-US" sz="2400" smtClean="0">
                <a:solidFill>
                  <a:srgbClr val="C00000"/>
                </a:solidFill>
                <a:latin typeface="Arial" charset="0"/>
                <a:ea typeface="Arial" charset="0"/>
                <a:cs typeface="Arial" charset="0"/>
              </a:rPr>
              <a:t>experiences, the </a:t>
            </a:r>
            <a:r>
              <a:rPr lang="en-US" sz="2400">
                <a:solidFill>
                  <a:srgbClr val="C00000"/>
                </a:solidFill>
                <a:latin typeface="Arial" charset="0"/>
                <a:ea typeface="Arial" charset="0"/>
                <a:cs typeface="Arial" charset="0"/>
              </a:rPr>
              <a:t>quality of students’ </a:t>
            </a:r>
            <a:r>
              <a:rPr lang="en-US" sz="2400" smtClean="0">
                <a:solidFill>
                  <a:srgbClr val="C00000"/>
                </a:solidFill>
                <a:latin typeface="Arial" charset="0"/>
                <a:ea typeface="Arial" charset="0"/>
                <a:cs typeface="Arial" charset="0"/>
              </a:rPr>
              <a:t>work, and students’ persistence/retention. </a:t>
            </a:r>
            <a:endParaRPr lang="en-US" sz="2400">
              <a:solidFill>
                <a:srgbClr val="C00000"/>
              </a:solidFill>
              <a:latin typeface="Arial" charset="0"/>
              <a:ea typeface="Arial" charset="0"/>
              <a:cs typeface="Arial" charset="0"/>
            </a:endParaRPr>
          </a:p>
        </p:txBody>
      </p:sp>
    </p:spTree>
    <p:extLst>
      <p:ext uri="{BB962C8B-B14F-4D97-AF65-F5344CB8AC3E}">
        <p14:creationId xmlns:p14="http://schemas.microsoft.com/office/powerpoint/2010/main" val="15537492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4000" smtClean="0">
                <a:solidFill>
                  <a:srgbClr val="C00000"/>
                </a:solidFill>
              </a:rPr>
              <a:t>Research Question</a:t>
            </a:r>
            <a:endParaRPr lang="en-US" sz="4000">
              <a:solidFill>
                <a:srgbClr val="C00000"/>
              </a:solidFill>
            </a:endParaRPr>
          </a:p>
        </p:txBody>
      </p:sp>
      <p:sp>
        <p:nvSpPr>
          <p:cNvPr id="3" name="Content Placeholder 2"/>
          <p:cNvSpPr>
            <a:spLocks noGrp="1"/>
          </p:cNvSpPr>
          <p:nvPr>
            <p:ph idx="1"/>
          </p:nvPr>
        </p:nvSpPr>
        <p:spPr>
          <a:xfrm>
            <a:off x="457200" y="914400"/>
            <a:ext cx="8229600" cy="5867400"/>
          </a:xfrm>
        </p:spPr>
        <p:txBody>
          <a:bodyPr>
            <a:normAutofit fontScale="47500" lnSpcReduction="20000"/>
          </a:bodyPr>
          <a:lstStyle/>
          <a:p>
            <a:pPr marL="0" indent="0">
              <a:lnSpc>
                <a:spcPct val="110000"/>
              </a:lnSpc>
              <a:buNone/>
            </a:pPr>
            <a:r>
              <a:rPr lang="en-US" sz="5100" smtClean="0">
                <a:latin typeface="Arial" charset="0"/>
                <a:ea typeface="Arial" charset="0"/>
                <a:cs typeface="Arial" charset="0"/>
              </a:rPr>
              <a:t>What is the effect when teachers provide </a:t>
            </a:r>
            <a:r>
              <a:rPr lang="en-US" sz="5100" b="1" smtClean="0">
                <a:latin typeface="Arial" charset="0"/>
                <a:ea typeface="Arial" charset="0"/>
                <a:cs typeface="Arial" charset="0"/>
              </a:rPr>
              <a:t>two transparently designed take-home assignments </a:t>
            </a:r>
            <a:r>
              <a:rPr lang="en-US" sz="5100" smtClean="0">
                <a:latin typeface="Arial" charset="0"/>
                <a:ea typeface="Arial" charset="0"/>
                <a:cs typeface="Arial" charset="0"/>
              </a:rPr>
              <a:t>(compared to the unrevised, business-as-usual take-home assignments in the comparison group) on </a:t>
            </a:r>
            <a:r>
              <a:rPr lang="en-US" sz="5100" b="1" smtClean="0">
                <a:latin typeface="Arial" charset="0"/>
                <a:ea typeface="Arial" charset="0"/>
                <a:cs typeface="Arial" charset="0"/>
              </a:rPr>
              <a:t>spring-term first-year college students’ learning experiences,</a:t>
            </a:r>
            <a:r>
              <a:rPr lang="en-US" sz="5100" smtClean="0">
                <a:latin typeface="Arial" charset="0"/>
                <a:ea typeface="Arial" charset="0"/>
                <a:cs typeface="Arial" charset="0"/>
              </a:rPr>
              <a:t> especially </a:t>
            </a:r>
            <a:r>
              <a:rPr lang="en-US" sz="5100" b="1" smtClean="0">
                <a:latin typeface="Arial" charset="0"/>
                <a:ea typeface="Arial" charset="0"/>
                <a:cs typeface="Arial" charset="0"/>
              </a:rPr>
              <a:t>underserved</a:t>
            </a:r>
            <a:r>
              <a:rPr lang="en-US" sz="5100" smtClean="0">
                <a:latin typeface="Arial" charset="0"/>
                <a:ea typeface="Arial" charset="0"/>
                <a:cs typeface="Arial" charset="0"/>
              </a:rPr>
              <a:t> students’ experiences, as measured by:</a:t>
            </a:r>
          </a:p>
          <a:p>
            <a:pPr marL="0" lvl="0" indent="0">
              <a:buNone/>
            </a:pPr>
            <a:endParaRPr lang="en-US" sz="2500" smtClean="0">
              <a:latin typeface="Arial" charset="0"/>
              <a:ea typeface="Arial" charset="0"/>
              <a:cs typeface="Arial" charset="0"/>
            </a:endParaRPr>
          </a:p>
          <a:p>
            <a:pPr lvl="0">
              <a:lnSpc>
                <a:spcPct val="120000"/>
              </a:lnSpc>
            </a:pPr>
            <a:r>
              <a:rPr lang="en-US" sz="4400" smtClean="0">
                <a:latin typeface="Arial" charset="0"/>
                <a:ea typeface="Arial" charset="0"/>
                <a:cs typeface="Arial" charset="0"/>
              </a:rPr>
              <a:t>amount </a:t>
            </a:r>
            <a:r>
              <a:rPr lang="en-US" sz="4400">
                <a:latin typeface="Arial" charset="0"/>
                <a:ea typeface="Arial" charset="0"/>
                <a:cs typeface="Arial" charset="0"/>
              </a:rPr>
              <a:t>of transparency students perceived in the course </a:t>
            </a:r>
            <a:endParaRPr lang="en-US" sz="4400" smtClean="0">
              <a:latin typeface="Arial" charset="0"/>
              <a:ea typeface="Arial" charset="0"/>
              <a:cs typeface="Arial" charset="0"/>
            </a:endParaRPr>
          </a:p>
          <a:p>
            <a:pPr lvl="0">
              <a:lnSpc>
                <a:spcPct val="120000"/>
              </a:lnSpc>
            </a:pPr>
            <a:r>
              <a:rPr lang="en-US" sz="4400" smtClean="0">
                <a:latin typeface="Arial" charset="0"/>
                <a:ea typeface="Arial" charset="0"/>
                <a:cs typeface="Arial" charset="0"/>
              </a:rPr>
              <a:t>students</a:t>
            </a:r>
            <a:r>
              <a:rPr lang="en-US" sz="4400">
                <a:latin typeface="Arial" charset="0"/>
                <a:ea typeface="Arial" charset="0"/>
                <a:cs typeface="Arial" charset="0"/>
              </a:rPr>
              <a:t>’ self-ratings of three important predictors of success: academic confidence, sense of belonging, and mastery of skills that employers </a:t>
            </a:r>
            <a:r>
              <a:rPr lang="en-US" sz="4400" smtClean="0">
                <a:latin typeface="Arial" charset="0"/>
                <a:ea typeface="Arial" charset="0"/>
                <a:cs typeface="Arial" charset="0"/>
              </a:rPr>
              <a:t>value (measured </a:t>
            </a:r>
            <a:r>
              <a:rPr lang="en-US" sz="4400">
                <a:latin typeface="Arial" charset="0"/>
                <a:ea typeface="Arial" charset="0"/>
                <a:cs typeface="Arial" charset="0"/>
              </a:rPr>
              <a:t>by the Transparency </a:t>
            </a:r>
            <a:r>
              <a:rPr lang="en-US" sz="4400" smtClean="0">
                <a:latin typeface="Arial" charset="0"/>
                <a:ea typeface="Arial" charset="0"/>
                <a:cs typeface="Arial" charset="0"/>
              </a:rPr>
              <a:t>Survey)</a:t>
            </a:r>
            <a:endParaRPr lang="en-US" sz="4400">
              <a:latin typeface="Arial" charset="0"/>
              <a:ea typeface="Arial" charset="0"/>
              <a:cs typeface="Arial" charset="0"/>
            </a:endParaRPr>
          </a:p>
          <a:p>
            <a:pPr lvl="0">
              <a:lnSpc>
                <a:spcPct val="120000"/>
              </a:lnSpc>
            </a:pPr>
            <a:r>
              <a:rPr lang="en-US" sz="4400">
                <a:latin typeface="Arial" charset="0"/>
                <a:ea typeface="Arial" charset="0"/>
                <a:cs typeface="Arial" charset="0"/>
              </a:rPr>
              <a:t>direct assessment of students’ work as indicated by scored student work samples, selected randomly </a:t>
            </a:r>
            <a:endParaRPr lang="en-US" sz="4400" smtClean="0">
              <a:latin typeface="Arial" charset="0"/>
              <a:ea typeface="Arial" charset="0"/>
              <a:cs typeface="Arial" charset="0"/>
            </a:endParaRPr>
          </a:p>
          <a:p>
            <a:pPr lvl="0">
              <a:lnSpc>
                <a:spcPct val="120000"/>
              </a:lnSpc>
            </a:pPr>
            <a:r>
              <a:rPr lang="en-US" sz="4400" smtClean="0">
                <a:latin typeface="Arial" charset="0"/>
                <a:ea typeface="Arial" charset="0"/>
                <a:cs typeface="Arial" charset="0"/>
              </a:rPr>
              <a:t>short-term </a:t>
            </a:r>
            <a:r>
              <a:rPr lang="en-US" sz="4400">
                <a:latin typeface="Arial" charset="0"/>
                <a:ea typeface="Arial" charset="0"/>
                <a:cs typeface="Arial" charset="0"/>
              </a:rPr>
              <a:t>retention rates.</a:t>
            </a:r>
          </a:p>
          <a:p>
            <a:pPr marL="0" indent="0">
              <a:buNone/>
            </a:pPr>
            <a:endParaRPr lang="en-US"/>
          </a:p>
        </p:txBody>
      </p:sp>
    </p:spTree>
    <p:extLst>
      <p:ext uri="{BB962C8B-B14F-4D97-AF65-F5344CB8AC3E}">
        <p14:creationId xmlns:p14="http://schemas.microsoft.com/office/powerpoint/2010/main" val="8711869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295400"/>
            <a:ext cx="8763000" cy="4801314"/>
          </a:xfrm>
          <a:prstGeom prst="rect">
            <a:avLst/>
          </a:prstGeom>
          <a:noFill/>
        </p:spPr>
        <p:txBody>
          <a:bodyPr wrap="square" rtlCol="0">
            <a:spAutoFit/>
          </a:bodyPr>
          <a:lstStyle/>
          <a:p>
            <a:pPr marL="342900" indent="-342900">
              <a:lnSpc>
                <a:spcPct val="150000"/>
              </a:lnSpc>
              <a:buFont typeface="+mj-lt"/>
              <a:buAutoNum type="arabicPeriod" startAt="36"/>
            </a:pPr>
            <a:r>
              <a:rPr lang="en-US" sz="1700" dirty="0" smtClean="0">
                <a:latin typeface="Arial" charset="0"/>
                <a:ea typeface="Arial" charset="0"/>
                <a:cs typeface="Arial" charset="0"/>
              </a:rPr>
              <a:t>In </a:t>
            </a:r>
            <a:r>
              <a:rPr lang="en-US" sz="1700" dirty="0">
                <a:latin typeface="Arial" charset="0"/>
                <a:ea typeface="Arial" charset="0"/>
                <a:cs typeface="Arial" charset="0"/>
              </a:rPr>
              <a:t>this course, I knew the purpose of each assignment.</a:t>
            </a:r>
          </a:p>
          <a:p>
            <a:pPr marL="342900" indent="-342900">
              <a:lnSpc>
                <a:spcPct val="150000"/>
              </a:lnSpc>
              <a:buFont typeface="+mj-lt"/>
              <a:buAutoNum type="arabicPeriod" startAt="36"/>
            </a:pPr>
            <a:r>
              <a:rPr lang="en-US" sz="1700" dirty="0" smtClean="0">
                <a:latin typeface="Arial" charset="0"/>
                <a:ea typeface="Arial" charset="0"/>
                <a:cs typeface="Arial" charset="0"/>
              </a:rPr>
              <a:t>Each </a:t>
            </a:r>
            <a:r>
              <a:rPr lang="en-US" sz="1700" dirty="0">
                <a:latin typeface="Arial" charset="0"/>
                <a:ea typeface="Arial" charset="0"/>
                <a:cs typeface="Arial" charset="0"/>
              </a:rPr>
              <a:t>assignment included a section that explained how the assignment was related to the objectives of the course.</a:t>
            </a:r>
          </a:p>
          <a:p>
            <a:pPr marL="342900" indent="-342900">
              <a:lnSpc>
                <a:spcPct val="150000"/>
              </a:lnSpc>
              <a:buFont typeface="+mj-lt"/>
              <a:buAutoNum type="arabicPeriod" startAt="36"/>
            </a:pPr>
            <a:r>
              <a:rPr lang="en-US" sz="1700" dirty="0" smtClean="0">
                <a:latin typeface="Arial" charset="0"/>
                <a:ea typeface="Arial" charset="0"/>
                <a:cs typeface="Arial" charset="0"/>
              </a:rPr>
              <a:t>My </a:t>
            </a:r>
            <a:r>
              <a:rPr lang="en-US" sz="1700" dirty="0">
                <a:latin typeface="Arial" charset="0"/>
                <a:ea typeface="Arial" charset="0"/>
                <a:cs typeface="Arial" charset="0"/>
              </a:rPr>
              <a:t>instructor identified a specific learning goal for each assignment.</a:t>
            </a:r>
          </a:p>
          <a:p>
            <a:pPr marL="342900" indent="-342900">
              <a:lnSpc>
                <a:spcPct val="150000"/>
              </a:lnSpc>
              <a:buFont typeface="+mj-lt"/>
              <a:buAutoNum type="arabicPeriod" startAt="36"/>
            </a:pPr>
            <a:r>
              <a:rPr lang="en-US" sz="1700" dirty="0" smtClean="0">
                <a:latin typeface="Arial" charset="0"/>
                <a:ea typeface="Arial" charset="0"/>
                <a:cs typeface="Arial" charset="0"/>
              </a:rPr>
              <a:t>In </a:t>
            </a:r>
            <a:r>
              <a:rPr lang="en-US" sz="1700" dirty="0">
                <a:latin typeface="Arial" charset="0"/>
                <a:ea typeface="Arial" charset="0"/>
                <a:cs typeface="Arial" charset="0"/>
              </a:rPr>
              <a:t>this course, I knew the steps required to complete my assignments.</a:t>
            </a:r>
          </a:p>
          <a:p>
            <a:pPr marL="342900" indent="-342900">
              <a:lnSpc>
                <a:spcPct val="150000"/>
              </a:lnSpc>
              <a:buFont typeface="+mj-lt"/>
              <a:buAutoNum type="arabicPeriod" startAt="36"/>
            </a:pPr>
            <a:r>
              <a:rPr lang="en-US" sz="1700" dirty="0" smtClean="0">
                <a:latin typeface="Arial" charset="0"/>
                <a:ea typeface="Arial" charset="0"/>
                <a:cs typeface="Arial" charset="0"/>
              </a:rPr>
              <a:t>Each </a:t>
            </a:r>
            <a:r>
              <a:rPr lang="en-US" sz="1700" dirty="0">
                <a:latin typeface="Arial" charset="0"/>
                <a:ea typeface="Arial" charset="0"/>
                <a:cs typeface="Arial" charset="0"/>
              </a:rPr>
              <a:t>assignment included a detailed set of instructions for completing it.</a:t>
            </a:r>
          </a:p>
          <a:p>
            <a:pPr marL="342900" indent="-342900">
              <a:lnSpc>
                <a:spcPct val="150000"/>
              </a:lnSpc>
              <a:buFont typeface="+mj-lt"/>
              <a:buAutoNum type="arabicPeriod" startAt="36"/>
            </a:pPr>
            <a:r>
              <a:rPr lang="en-US" sz="1700" dirty="0" smtClean="0">
                <a:latin typeface="Arial" charset="0"/>
                <a:ea typeface="Arial" charset="0"/>
                <a:cs typeface="Arial" charset="0"/>
              </a:rPr>
              <a:t>My </a:t>
            </a:r>
            <a:r>
              <a:rPr lang="en-US" sz="1700" dirty="0">
                <a:latin typeface="Arial" charset="0"/>
                <a:ea typeface="Arial" charset="0"/>
                <a:cs typeface="Arial" charset="0"/>
              </a:rPr>
              <a:t>instructor provided detailed directions for each learning activity that was assigned.</a:t>
            </a:r>
          </a:p>
          <a:p>
            <a:pPr marL="342900" indent="-342900">
              <a:lnSpc>
                <a:spcPct val="150000"/>
              </a:lnSpc>
              <a:buFont typeface="+mj-lt"/>
              <a:buAutoNum type="arabicPeriod" startAt="36"/>
            </a:pPr>
            <a:r>
              <a:rPr lang="en-US" sz="1700" dirty="0" smtClean="0">
                <a:latin typeface="Arial" charset="0"/>
                <a:ea typeface="Arial" charset="0"/>
                <a:cs typeface="Arial" charset="0"/>
              </a:rPr>
              <a:t>In </a:t>
            </a:r>
            <a:r>
              <a:rPr lang="en-US" sz="1700" dirty="0">
                <a:latin typeface="Arial" charset="0"/>
                <a:ea typeface="Arial" charset="0"/>
                <a:cs typeface="Arial" charset="0"/>
              </a:rPr>
              <a:t>this course, I knew how my work would be evaluated.</a:t>
            </a:r>
          </a:p>
          <a:p>
            <a:pPr marL="342900" indent="-342900">
              <a:lnSpc>
                <a:spcPct val="150000"/>
              </a:lnSpc>
              <a:buFont typeface="+mj-lt"/>
              <a:buAutoNum type="arabicPeriod" startAt="36"/>
            </a:pPr>
            <a:r>
              <a:rPr lang="en-US" sz="1700" dirty="0" smtClean="0">
                <a:latin typeface="Arial" charset="0"/>
                <a:ea typeface="Arial" charset="0"/>
                <a:cs typeface="Arial" charset="0"/>
              </a:rPr>
              <a:t>My </a:t>
            </a:r>
            <a:r>
              <a:rPr lang="en-US" sz="1700" dirty="0">
                <a:latin typeface="Arial" charset="0"/>
                <a:ea typeface="Arial" charset="0"/>
                <a:cs typeface="Arial" charset="0"/>
              </a:rPr>
              <a:t>instructor provided students with annotated examples of past </a:t>
            </a:r>
            <a:r>
              <a:rPr lang="en-US" sz="1700" dirty="0" smtClean="0">
                <a:latin typeface="Arial" charset="0"/>
                <a:ea typeface="Arial" charset="0"/>
                <a:cs typeface="Arial" charset="0"/>
              </a:rPr>
              <a:t>students’ work</a:t>
            </a:r>
            <a:r>
              <a:rPr lang="en-US" sz="1700" dirty="0">
                <a:latin typeface="Arial" charset="0"/>
                <a:ea typeface="Arial" charset="0"/>
                <a:cs typeface="Arial" charset="0"/>
              </a:rPr>
              <a:t>.</a:t>
            </a:r>
          </a:p>
          <a:p>
            <a:pPr marL="342900" indent="-342900">
              <a:lnSpc>
                <a:spcPct val="150000"/>
              </a:lnSpc>
              <a:buFont typeface="+mj-lt"/>
              <a:buAutoNum type="arabicPeriod" startAt="36"/>
            </a:pPr>
            <a:r>
              <a:rPr lang="en-US" sz="1700" dirty="0" smtClean="0">
                <a:latin typeface="Arial" charset="0"/>
                <a:ea typeface="Arial" charset="0"/>
                <a:cs typeface="Arial" charset="0"/>
              </a:rPr>
              <a:t>My </a:t>
            </a:r>
            <a:r>
              <a:rPr lang="en-US" sz="1700" dirty="0">
                <a:latin typeface="Arial" charset="0"/>
                <a:ea typeface="Arial" charset="0"/>
                <a:cs typeface="Arial" charset="0"/>
              </a:rPr>
              <a:t>instructor provided tools I could use to assess the quality of my and others' work.</a:t>
            </a:r>
          </a:p>
          <a:p>
            <a:pPr>
              <a:lnSpc>
                <a:spcPct val="150000"/>
              </a:lnSpc>
            </a:pPr>
            <a:r>
              <a:rPr lang="en-US" sz="1700" dirty="0" smtClean="0">
                <a:latin typeface="Arial" charset="0"/>
                <a:ea typeface="Arial" charset="0"/>
                <a:cs typeface="Arial" charset="0"/>
              </a:rPr>
              <a:t>                       </a:t>
            </a:r>
          </a:p>
          <a:p>
            <a:pPr lvl="1">
              <a:lnSpc>
                <a:spcPct val="150000"/>
              </a:lnSpc>
            </a:pPr>
            <a:r>
              <a:rPr lang="en-US" sz="1700" dirty="0" smtClean="0">
                <a:latin typeface="Arial" charset="0"/>
                <a:ea typeface="Arial" charset="0"/>
                <a:cs typeface="Arial" charset="0"/>
              </a:rPr>
              <a:t>Never</a:t>
            </a:r>
            <a:r>
              <a:rPr lang="en-US" sz="1700" dirty="0">
                <a:latin typeface="Arial" charset="0"/>
                <a:ea typeface="Arial" charset="0"/>
                <a:cs typeface="Arial" charset="0"/>
              </a:rPr>
              <a:t>, Sometimes, Often, Always</a:t>
            </a:r>
          </a:p>
        </p:txBody>
      </p:sp>
      <p:sp>
        <p:nvSpPr>
          <p:cNvPr id="5" name="TextBox 4"/>
          <p:cNvSpPr txBox="1"/>
          <p:nvPr/>
        </p:nvSpPr>
        <p:spPr>
          <a:xfrm>
            <a:off x="990600" y="533400"/>
            <a:ext cx="6719596" cy="523220"/>
          </a:xfrm>
          <a:prstGeom prst="rect">
            <a:avLst/>
          </a:prstGeom>
          <a:noFill/>
        </p:spPr>
        <p:txBody>
          <a:bodyPr wrap="none" rtlCol="0">
            <a:spAutoFit/>
          </a:bodyPr>
          <a:lstStyle/>
          <a:p>
            <a:r>
              <a:rPr lang="en-US" sz="2800" b="1" dirty="0" smtClean="0">
                <a:solidFill>
                  <a:srgbClr val="C00000"/>
                </a:solidFill>
                <a:latin typeface="Arial" charset="0"/>
                <a:ea typeface="Arial" charset="0"/>
                <a:cs typeface="Arial" charset="0"/>
              </a:rPr>
              <a:t>Perceived Transparency in the Course</a:t>
            </a:r>
            <a:endParaRPr lang="en-US" sz="2800" b="1" dirty="0">
              <a:solidFill>
                <a:srgbClr val="C00000"/>
              </a:solidFill>
              <a:latin typeface="Arial" charset="0"/>
              <a:ea typeface="Arial" charset="0"/>
              <a:cs typeface="Arial" charset="0"/>
            </a:endParaRPr>
          </a:p>
        </p:txBody>
      </p:sp>
    </p:spTree>
    <p:extLst>
      <p:ext uri="{BB962C8B-B14F-4D97-AF65-F5344CB8AC3E}">
        <p14:creationId xmlns:p14="http://schemas.microsoft.com/office/powerpoint/2010/main" val="13996487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8601" y="342901"/>
            <a:ext cx="8847666" cy="6286499"/>
          </a:xfrm>
          <a:prstGeom prst="rect">
            <a:avLst/>
          </a:prstGeom>
        </p:spPr>
      </p:pic>
    </p:spTree>
    <p:extLst>
      <p:ext uri="{BB962C8B-B14F-4D97-AF65-F5344CB8AC3E}">
        <p14:creationId xmlns:p14="http://schemas.microsoft.com/office/powerpoint/2010/main" val="3609913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995065"/>
            <a:ext cx="8763000" cy="6640279"/>
          </a:xfrm>
          <a:prstGeom prst="rect">
            <a:avLst/>
          </a:prstGeom>
          <a:noFill/>
        </p:spPr>
        <p:txBody>
          <a:bodyPr wrap="square" rtlCol="0">
            <a:spAutoFit/>
          </a:bodyPr>
          <a:lstStyle/>
          <a:p>
            <a:r>
              <a:rPr lang="en-US" sz="1600" dirty="0"/>
              <a:t>4. How much has this course helped you in writing effectively?</a:t>
            </a:r>
          </a:p>
          <a:p>
            <a:r>
              <a:rPr lang="en-US" sz="1600" dirty="0" smtClean="0"/>
              <a:t>5</a:t>
            </a:r>
            <a:r>
              <a:rPr lang="en-US" sz="1600" dirty="0"/>
              <a:t>. How much has this course helped you in communicating your ideas effectively in your spoken </a:t>
            </a:r>
            <a:endParaRPr lang="en-US" sz="1600" dirty="0" smtClean="0"/>
          </a:p>
          <a:p>
            <a:r>
              <a:rPr lang="en-US" sz="1600" dirty="0"/>
              <a:t> </a:t>
            </a:r>
            <a:r>
              <a:rPr lang="en-US" sz="1600" dirty="0" smtClean="0"/>
              <a:t>    statements</a:t>
            </a:r>
            <a:r>
              <a:rPr lang="en-US" sz="1600" dirty="0"/>
              <a:t>?</a:t>
            </a:r>
          </a:p>
          <a:p>
            <a:r>
              <a:rPr lang="en-US" sz="1600" dirty="0" smtClean="0"/>
              <a:t>6</a:t>
            </a:r>
            <a:r>
              <a:rPr lang="en-US" sz="1600" dirty="0"/>
              <a:t>. How much has this course helped you in collaborating effectively with others?</a:t>
            </a:r>
          </a:p>
          <a:p>
            <a:r>
              <a:rPr lang="en-US" sz="1600" dirty="0" smtClean="0"/>
              <a:t>8</a:t>
            </a:r>
            <a:r>
              <a:rPr lang="en-US" sz="1600" dirty="0"/>
              <a:t>. How much has this course helped you in improving your ability to separate and examine the pieces of </a:t>
            </a:r>
            <a:endParaRPr lang="en-US" sz="1600" dirty="0" smtClean="0"/>
          </a:p>
          <a:p>
            <a:r>
              <a:rPr lang="en-US" sz="1600" dirty="0"/>
              <a:t> </a:t>
            </a:r>
            <a:r>
              <a:rPr lang="en-US" sz="1600" dirty="0" smtClean="0"/>
              <a:t>    an </a:t>
            </a:r>
            <a:r>
              <a:rPr lang="en-US" sz="1600" dirty="0"/>
              <a:t>idea, experience, or theory?</a:t>
            </a:r>
          </a:p>
          <a:p>
            <a:r>
              <a:rPr lang="en-US" sz="1600" dirty="0" smtClean="0"/>
              <a:t>9</a:t>
            </a:r>
            <a:r>
              <a:rPr lang="en-US" sz="1600" dirty="0"/>
              <a:t>. How much has this course helped you in learning how to connect information from a variety of </a:t>
            </a:r>
            <a:endParaRPr lang="en-US" sz="1600" dirty="0" smtClean="0"/>
          </a:p>
          <a:p>
            <a:r>
              <a:rPr lang="en-US" sz="1600" dirty="0"/>
              <a:t> </a:t>
            </a:r>
            <a:r>
              <a:rPr lang="en-US" sz="1600" dirty="0" smtClean="0"/>
              <a:t>    sources</a:t>
            </a:r>
            <a:r>
              <a:rPr lang="en-US" sz="1600" dirty="0"/>
              <a:t>?</a:t>
            </a:r>
          </a:p>
          <a:p>
            <a:r>
              <a:rPr lang="en-US" sz="1600" dirty="0" smtClean="0"/>
              <a:t>10</a:t>
            </a:r>
            <a:r>
              <a:rPr lang="en-US" sz="1600" dirty="0"/>
              <a:t>. How much has this course helped you in learning how to apply concepts to practical problems or in </a:t>
            </a:r>
            <a:endParaRPr lang="en-US" sz="1600" dirty="0" smtClean="0"/>
          </a:p>
          <a:p>
            <a:r>
              <a:rPr lang="en-US" sz="1600" dirty="0"/>
              <a:t> </a:t>
            </a:r>
            <a:r>
              <a:rPr lang="en-US" sz="1600" dirty="0" smtClean="0"/>
              <a:t>     new </a:t>
            </a:r>
            <a:r>
              <a:rPr lang="en-US" sz="1600" dirty="0"/>
              <a:t>situations?</a:t>
            </a:r>
          </a:p>
          <a:p>
            <a:r>
              <a:rPr lang="en-US" sz="1600" dirty="0" smtClean="0"/>
              <a:t>11</a:t>
            </a:r>
            <a:r>
              <a:rPr lang="en-US" sz="1600" dirty="0"/>
              <a:t>. How much has this course helped you in considering the ethical implications of your actions?</a:t>
            </a:r>
          </a:p>
          <a:p>
            <a:r>
              <a:rPr lang="en-US" sz="1600" dirty="0" smtClean="0"/>
              <a:t>               Not </a:t>
            </a:r>
            <a:r>
              <a:rPr lang="en-US" sz="1600" dirty="0"/>
              <a:t>at all, A little, A moderate amount, A lot, A great </a:t>
            </a:r>
            <a:r>
              <a:rPr lang="en-US" sz="1600" dirty="0" smtClean="0"/>
              <a:t>deal</a:t>
            </a:r>
          </a:p>
          <a:p>
            <a:r>
              <a:rPr lang="en-US" sz="1600" dirty="0"/>
              <a:t>22. As a result of taking this course are you a better or worse judge of the strengths and weaknesses of </a:t>
            </a:r>
            <a:endParaRPr lang="en-US" sz="1600" dirty="0" smtClean="0"/>
          </a:p>
          <a:p>
            <a:r>
              <a:rPr lang="en-US" sz="1600" dirty="0"/>
              <a:t> </a:t>
            </a:r>
            <a:r>
              <a:rPr lang="en-US" sz="1600" dirty="0" smtClean="0"/>
              <a:t>      ideas</a:t>
            </a:r>
            <a:r>
              <a:rPr lang="en-US" sz="1600" dirty="0"/>
              <a:t>, or has the course made no difference?</a:t>
            </a:r>
          </a:p>
          <a:p>
            <a:r>
              <a:rPr lang="en-US" sz="1600" dirty="0" smtClean="0"/>
              <a:t>24</a:t>
            </a:r>
            <a:r>
              <a:rPr lang="en-US" sz="1600" dirty="0"/>
              <a:t>. As a result of taking this course are you a better or worse judge of the reliability of information from </a:t>
            </a:r>
            <a:endParaRPr lang="en-US" sz="1600" dirty="0" smtClean="0"/>
          </a:p>
          <a:p>
            <a:r>
              <a:rPr lang="en-US" sz="1600" dirty="0"/>
              <a:t> </a:t>
            </a:r>
            <a:r>
              <a:rPr lang="en-US" sz="1600" dirty="0" smtClean="0"/>
              <a:t>      various </a:t>
            </a:r>
            <a:r>
              <a:rPr lang="en-US" sz="1600" dirty="0"/>
              <a:t>sources, or has the course made no difference?</a:t>
            </a:r>
          </a:p>
          <a:p>
            <a:r>
              <a:rPr lang="en-US" sz="1600" dirty="0" smtClean="0"/>
              <a:t>               Much </a:t>
            </a:r>
            <a:r>
              <a:rPr lang="en-US" sz="1600" dirty="0"/>
              <a:t>worse, Somewhat worse, No difference, Somewhat Better, Much </a:t>
            </a:r>
            <a:r>
              <a:rPr lang="en-US" sz="1600" dirty="0" smtClean="0"/>
              <a:t>Better</a:t>
            </a:r>
          </a:p>
          <a:p>
            <a:r>
              <a:rPr lang="en-US" sz="1600" dirty="0"/>
              <a:t>32. Are you likely to apply knowledge and skills you gained from this course in contexts outside of this </a:t>
            </a:r>
            <a:endParaRPr lang="en-US" sz="1600" dirty="0" smtClean="0"/>
          </a:p>
          <a:p>
            <a:r>
              <a:rPr lang="en-US" sz="1600" dirty="0"/>
              <a:t> </a:t>
            </a:r>
            <a:r>
              <a:rPr lang="en-US" sz="1600" dirty="0" smtClean="0"/>
              <a:t>      course</a:t>
            </a:r>
            <a:r>
              <a:rPr lang="en-US" sz="1600" dirty="0"/>
              <a:t>?</a:t>
            </a:r>
          </a:p>
          <a:p>
            <a:r>
              <a:rPr lang="en-US" sz="1600" dirty="0" smtClean="0"/>
              <a:t>            Not </a:t>
            </a:r>
            <a:r>
              <a:rPr lang="en-US" sz="1600" dirty="0"/>
              <a:t>likely, Slightly likely, Moderately likely, Very likely, Extremely likely</a:t>
            </a:r>
          </a:p>
          <a:p>
            <a:endParaRPr lang="en-US" sz="1600" dirty="0"/>
          </a:p>
          <a:p>
            <a:r>
              <a:rPr lang="en-US" sz="1600" dirty="0"/>
              <a:t> </a:t>
            </a:r>
          </a:p>
          <a:p>
            <a:r>
              <a:rPr lang="en-US" sz="1600" dirty="0"/>
              <a:t> </a:t>
            </a:r>
          </a:p>
          <a:p>
            <a:endParaRPr lang="en-US" sz="1600" dirty="0"/>
          </a:p>
          <a:p>
            <a:endParaRPr lang="en-US" sz="1600" dirty="0"/>
          </a:p>
          <a:p>
            <a:pPr marL="342900" indent="-342900">
              <a:lnSpc>
                <a:spcPct val="150000"/>
              </a:lnSpc>
              <a:buFont typeface="+mj-lt"/>
              <a:buAutoNum type="arabicPeriod" startAt="36"/>
            </a:pPr>
            <a:endParaRPr lang="en-US" sz="1700" dirty="0">
              <a:latin typeface="Arial" charset="0"/>
              <a:ea typeface="Arial" charset="0"/>
              <a:cs typeface="Arial" charset="0"/>
            </a:endParaRPr>
          </a:p>
        </p:txBody>
      </p:sp>
      <p:sp>
        <p:nvSpPr>
          <p:cNvPr id="5" name="TextBox 4"/>
          <p:cNvSpPr txBox="1"/>
          <p:nvPr/>
        </p:nvSpPr>
        <p:spPr>
          <a:xfrm>
            <a:off x="381000" y="533400"/>
            <a:ext cx="9916891" cy="461665"/>
          </a:xfrm>
          <a:prstGeom prst="rect">
            <a:avLst/>
          </a:prstGeom>
          <a:noFill/>
        </p:spPr>
        <p:txBody>
          <a:bodyPr wrap="square" rtlCol="0">
            <a:spAutoFit/>
          </a:bodyPr>
          <a:lstStyle/>
          <a:p>
            <a:r>
              <a:rPr lang="en-US" sz="2400" b="1" dirty="0" smtClean="0">
                <a:solidFill>
                  <a:srgbClr val="C00000"/>
                </a:solidFill>
                <a:latin typeface="Arial" charset="0"/>
                <a:ea typeface="Arial" charset="0"/>
                <a:cs typeface="Arial" charset="0"/>
              </a:rPr>
              <a:t>Awareness of Improvement of Employer-valued skills</a:t>
            </a:r>
            <a:endParaRPr lang="en-US" sz="2400" b="1" dirty="0">
              <a:solidFill>
                <a:srgbClr val="C00000"/>
              </a:solidFill>
              <a:latin typeface="Arial" charset="0"/>
              <a:ea typeface="Arial" charset="0"/>
              <a:cs typeface="Arial" charset="0"/>
            </a:endParaRPr>
          </a:p>
        </p:txBody>
      </p:sp>
    </p:spTree>
    <p:extLst>
      <p:ext uri="{BB962C8B-B14F-4D97-AF65-F5344CB8AC3E}">
        <p14:creationId xmlns:p14="http://schemas.microsoft.com/office/powerpoint/2010/main" val="5402326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995065"/>
            <a:ext cx="8763000" cy="5993949"/>
          </a:xfrm>
          <a:prstGeom prst="rect">
            <a:avLst/>
          </a:prstGeom>
          <a:noFill/>
        </p:spPr>
        <p:txBody>
          <a:bodyPr wrap="square" rtlCol="0">
            <a:spAutoFit/>
          </a:bodyPr>
          <a:lstStyle/>
          <a:p>
            <a:endParaRPr lang="en-US" sz="1600" dirty="0" smtClean="0"/>
          </a:p>
          <a:p>
            <a:r>
              <a:rPr lang="en-US" b="1" dirty="0" smtClean="0">
                <a:solidFill>
                  <a:srgbClr val="C00000"/>
                </a:solidFill>
                <a:latin typeface="Arial" charset="0"/>
                <a:ea typeface="Arial" charset="0"/>
                <a:cs typeface="Arial" charset="0"/>
              </a:rPr>
              <a:t>Confidence</a:t>
            </a:r>
            <a:endParaRPr lang="en-US" b="1" dirty="0">
              <a:solidFill>
                <a:srgbClr val="C00000"/>
              </a:solidFill>
              <a:latin typeface="Arial" charset="0"/>
              <a:ea typeface="Arial" charset="0"/>
              <a:cs typeface="Arial" charset="0"/>
            </a:endParaRPr>
          </a:p>
          <a:p>
            <a:r>
              <a:rPr lang="en-US" dirty="0" smtClean="0">
                <a:latin typeface="Arial" charset="0"/>
                <a:ea typeface="Arial" charset="0"/>
                <a:cs typeface="Arial" charset="0"/>
              </a:rPr>
              <a:t>30</a:t>
            </a:r>
            <a:r>
              <a:rPr lang="en-US" dirty="0">
                <a:latin typeface="Arial" charset="0"/>
                <a:ea typeface="Arial" charset="0"/>
                <a:cs typeface="Arial" charset="0"/>
              </a:rPr>
              <a:t>. Please rate your confidence about your ability to succeed in school.</a:t>
            </a:r>
            <a:endParaRPr lang="en-US" b="1" dirty="0">
              <a:latin typeface="Arial" charset="0"/>
              <a:ea typeface="Arial" charset="0"/>
              <a:cs typeface="Arial" charset="0"/>
            </a:endParaRPr>
          </a:p>
          <a:p>
            <a:r>
              <a:rPr lang="en-US" dirty="0" smtClean="0">
                <a:latin typeface="Arial" charset="0"/>
                <a:ea typeface="Arial" charset="0"/>
                <a:cs typeface="Arial" charset="0"/>
              </a:rPr>
              <a:t>31</a:t>
            </a:r>
            <a:r>
              <a:rPr lang="en-US" dirty="0">
                <a:latin typeface="Arial" charset="0"/>
                <a:ea typeface="Arial" charset="0"/>
                <a:cs typeface="Arial" charset="0"/>
              </a:rPr>
              <a:t>. Please rate your confidence about your </a:t>
            </a:r>
            <a:r>
              <a:rPr lang="en-US" dirty="0" smtClean="0">
                <a:latin typeface="Arial" charset="0"/>
                <a:ea typeface="Arial" charset="0"/>
                <a:cs typeface="Arial" charset="0"/>
              </a:rPr>
              <a:t>ability </a:t>
            </a:r>
            <a:r>
              <a:rPr lang="en-US" dirty="0">
                <a:latin typeface="Arial" charset="0"/>
                <a:ea typeface="Arial" charset="0"/>
                <a:cs typeface="Arial" charset="0"/>
              </a:rPr>
              <a:t>to succeed in this field.</a:t>
            </a:r>
            <a:endParaRPr lang="en-US" b="1" dirty="0">
              <a:latin typeface="Arial" charset="0"/>
              <a:ea typeface="Arial" charset="0"/>
              <a:cs typeface="Arial" charset="0"/>
            </a:endParaRPr>
          </a:p>
          <a:p>
            <a:r>
              <a:rPr lang="en-US" dirty="0" smtClean="0">
                <a:latin typeface="Arial" charset="0"/>
                <a:ea typeface="Arial" charset="0"/>
                <a:cs typeface="Arial" charset="0"/>
              </a:rPr>
              <a:t>                 Low</a:t>
            </a:r>
            <a:r>
              <a:rPr lang="en-US" dirty="0">
                <a:latin typeface="Arial" charset="0"/>
                <a:ea typeface="Arial" charset="0"/>
                <a:cs typeface="Arial" charset="0"/>
              </a:rPr>
              <a:t>, Moderate, High</a:t>
            </a:r>
          </a:p>
          <a:p>
            <a:r>
              <a:rPr lang="en-US" dirty="0">
                <a:latin typeface="Arial" charset="0"/>
                <a:ea typeface="Arial" charset="0"/>
                <a:cs typeface="Arial" charset="0"/>
              </a:rPr>
              <a:t>25. As a result of taking this course are you more or less confident about your </a:t>
            </a:r>
            <a:endParaRPr lang="en-US" dirty="0" smtClean="0">
              <a:latin typeface="Arial" charset="0"/>
              <a:ea typeface="Arial" charset="0"/>
              <a:cs typeface="Arial" charset="0"/>
            </a:endParaRPr>
          </a:p>
          <a:p>
            <a:r>
              <a:rPr lang="en-US" dirty="0" smtClean="0">
                <a:latin typeface="Arial" charset="0"/>
                <a:ea typeface="Arial" charset="0"/>
                <a:cs typeface="Arial" charset="0"/>
              </a:rPr>
              <a:t>      ability </a:t>
            </a:r>
            <a:r>
              <a:rPr lang="en-US" dirty="0">
                <a:latin typeface="Arial" charset="0"/>
                <a:ea typeface="Arial" charset="0"/>
                <a:cs typeface="Arial" charset="0"/>
              </a:rPr>
              <a:t>to succeed in school, or has the course made no difference?</a:t>
            </a:r>
          </a:p>
          <a:p>
            <a:r>
              <a:rPr lang="en-US" dirty="0" smtClean="0">
                <a:latin typeface="Arial" charset="0"/>
                <a:ea typeface="Arial" charset="0"/>
                <a:cs typeface="Arial" charset="0"/>
              </a:rPr>
              <a:t>26</a:t>
            </a:r>
            <a:r>
              <a:rPr lang="en-US" dirty="0">
                <a:latin typeface="Arial" charset="0"/>
                <a:ea typeface="Arial" charset="0"/>
                <a:cs typeface="Arial" charset="0"/>
              </a:rPr>
              <a:t>. As a result of taking this course are you more or less confident about your </a:t>
            </a:r>
            <a:endParaRPr lang="en-US" dirty="0" smtClean="0">
              <a:latin typeface="Arial" charset="0"/>
              <a:ea typeface="Arial" charset="0"/>
              <a:cs typeface="Arial" charset="0"/>
            </a:endParaRPr>
          </a:p>
          <a:p>
            <a:r>
              <a:rPr lang="en-US" dirty="0">
                <a:latin typeface="Arial" charset="0"/>
                <a:ea typeface="Arial" charset="0"/>
                <a:cs typeface="Arial" charset="0"/>
              </a:rPr>
              <a:t> </a:t>
            </a:r>
            <a:r>
              <a:rPr lang="en-US" dirty="0" smtClean="0">
                <a:latin typeface="Arial" charset="0"/>
                <a:ea typeface="Arial" charset="0"/>
                <a:cs typeface="Arial" charset="0"/>
              </a:rPr>
              <a:t>     ability </a:t>
            </a:r>
            <a:r>
              <a:rPr lang="en-US" dirty="0">
                <a:latin typeface="Arial" charset="0"/>
                <a:ea typeface="Arial" charset="0"/>
                <a:cs typeface="Arial" charset="0"/>
              </a:rPr>
              <a:t>to succeed in this field, or has the course made no difference?</a:t>
            </a:r>
          </a:p>
          <a:p>
            <a:r>
              <a:rPr lang="en-US" dirty="0">
                <a:latin typeface="Arial" charset="0"/>
                <a:ea typeface="Arial" charset="0"/>
                <a:cs typeface="Arial" charset="0"/>
              </a:rPr>
              <a:t> </a:t>
            </a:r>
            <a:r>
              <a:rPr lang="en-US" dirty="0" smtClean="0">
                <a:latin typeface="Arial" charset="0"/>
                <a:ea typeface="Arial" charset="0"/>
                <a:cs typeface="Arial" charset="0"/>
              </a:rPr>
              <a:t>                Much </a:t>
            </a:r>
            <a:r>
              <a:rPr lang="en-US" dirty="0">
                <a:latin typeface="Arial" charset="0"/>
                <a:ea typeface="Arial" charset="0"/>
                <a:cs typeface="Arial" charset="0"/>
              </a:rPr>
              <a:t>less confident, Somewhat less confident, No difference, </a:t>
            </a:r>
            <a:endParaRPr lang="en-US" dirty="0" smtClean="0">
              <a:latin typeface="Arial" charset="0"/>
              <a:ea typeface="Arial" charset="0"/>
              <a:cs typeface="Arial" charset="0"/>
            </a:endParaRPr>
          </a:p>
          <a:p>
            <a:r>
              <a:rPr lang="en-US" dirty="0">
                <a:latin typeface="Arial" charset="0"/>
                <a:ea typeface="Arial" charset="0"/>
                <a:cs typeface="Arial" charset="0"/>
              </a:rPr>
              <a:t> </a:t>
            </a:r>
            <a:r>
              <a:rPr lang="en-US" dirty="0" smtClean="0">
                <a:latin typeface="Arial" charset="0"/>
                <a:ea typeface="Arial" charset="0"/>
                <a:cs typeface="Arial" charset="0"/>
              </a:rPr>
              <a:t>                     Somewhat more </a:t>
            </a:r>
            <a:r>
              <a:rPr lang="en-US" dirty="0">
                <a:latin typeface="Arial" charset="0"/>
                <a:ea typeface="Arial" charset="0"/>
                <a:cs typeface="Arial" charset="0"/>
              </a:rPr>
              <a:t>confident, Much more confident</a:t>
            </a:r>
          </a:p>
          <a:p>
            <a:endParaRPr lang="en-US" dirty="0">
              <a:latin typeface="Arial" charset="0"/>
              <a:ea typeface="Arial" charset="0"/>
              <a:cs typeface="Arial" charset="0"/>
            </a:endParaRPr>
          </a:p>
          <a:p>
            <a:r>
              <a:rPr lang="en-US" dirty="0">
                <a:latin typeface="Arial" charset="0"/>
                <a:ea typeface="Arial" charset="0"/>
                <a:cs typeface="Arial" charset="0"/>
              </a:rPr>
              <a:t> </a:t>
            </a:r>
          </a:p>
          <a:p>
            <a:r>
              <a:rPr lang="en-US" b="1" dirty="0" smtClean="0">
                <a:solidFill>
                  <a:srgbClr val="C00000"/>
                </a:solidFill>
                <a:latin typeface="Arial" charset="0"/>
                <a:ea typeface="Arial" charset="0"/>
                <a:cs typeface="Arial" charset="0"/>
              </a:rPr>
              <a:t>Belonging</a:t>
            </a:r>
            <a:endParaRPr lang="en-US" b="1" dirty="0">
              <a:solidFill>
                <a:srgbClr val="C00000"/>
              </a:solidFill>
              <a:latin typeface="Arial" charset="0"/>
              <a:ea typeface="Arial" charset="0"/>
              <a:cs typeface="Arial" charset="0"/>
            </a:endParaRPr>
          </a:p>
          <a:p>
            <a:r>
              <a:rPr lang="en-US" dirty="0">
                <a:latin typeface="Arial" charset="0"/>
                <a:ea typeface="Arial" charset="0"/>
                <a:cs typeface="Arial" charset="0"/>
              </a:rPr>
              <a:t>34. How much did class meetings incorporate the students' suggestions and </a:t>
            </a:r>
            <a:r>
              <a:rPr lang="en-US" dirty="0" smtClean="0">
                <a:latin typeface="Arial" charset="0"/>
                <a:ea typeface="Arial" charset="0"/>
                <a:cs typeface="Arial" charset="0"/>
              </a:rPr>
              <a:t> </a:t>
            </a:r>
          </a:p>
          <a:p>
            <a:r>
              <a:rPr lang="en-US" dirty="0">
                <a:latin typeface="Arial" charset="0"/>
                <a:ea typeface="Arial" charset="0"/>
                <a:cs typeface="Arial" charset="0"/>
              </a:rPr>
              <a:t> </a:t>
            </a:r>
            <a:r>
              <a:rPr lang="en-US" dirty="0" smtClean="0">
                <a:latin typeface="Arial" charset="0"/>
                <a:ea typeface="Arial" charset="0"/>
                <a:cs typeface="Arial" charset="0"/>
              </a:rPr>
              <a:t>     interests</a:t>
            </a:r>
            <a:r>
              <a:rPr lang="en-US" dirty="0">
                <a:latin typeface="Arial" charset="0"/>
                <a:ea typeface="Arial" charset="0"/>
                <a:cs typeface="Arial" charset="0"/>
              </a:rPr>
              <a:t>?</a:t>
            </a:r>
          </a:p>
          <a:p>
            <a:r>
              <a:rPr lang="en-US" dirty="0" smtClean="0">
                <a:latin typeface="Arial" charset="0"/>
                <a:ea typeface="Arial" charset="0"/>
                <a:cs typeface="Arial" charset="0"/>
              </a:rPr>
              <a:t>35</a:t>
            </a:r>
            <a:r>
              <a:rPr lang="en-US" dirty="0">
                <a:latin typeface="Arial" charset="0"/>
                <a:ea typeface="Arial" charset="0"/>
                <a:cs typeface="Arial" charset="0"/>
              </a:rPr>
              <a:t>. How much did the instructor value you as a student?</a:t>
            </a:r>
          </a:p>
          <a:p>
            <a:r>
              <a:rPr lang="en-US" dirty="0" smtClean="0">
                <a:latin typeface="Arial" charset="0"/>
                <a:ea typeface="Arial" charset="0"/>
                <a:cs typeface="Arial" charset="0"/>
              </a:rPr>
              <a:t>                    Not </a:t>
            </a:r>
            <a:r>
              <a:rPr lang="en-US" dirty="0">
                <a:latin typeface="Arial" charset="0"/>
                <a:ea typeface="Arial" charset="0"/>
                <a:cs typeface="Arial" charset="0"/>
              </a:rPr>
              <a:t>at all, A little, A moderate amount, A lot, A great deal</a:t>
            </a:r>
          </a:p>
          <a:p>
            <a:endParaRPr lang="en-US" dirty="0">
              <a:latin typeface="Arial" charset="0"/>
              <a:ea typeface="Arial" charset="0"/>
              <a:cs typeface="Arial" charset="0"/>
            </a:endParaRPr>
          </a:p>
          <a:p>
            <a:endParaRPr lang="en-US" dirty="0">
              <a:latin typeface="Arial" charset="0"/>
              <a:ea typeface="Arial" charset="0"/>
              <a:cs typeface="Arial" charset="0"/>
            </a:endParaRPr>
          </a:p>
          <a:p>
            <a:pPr marL="342900" indent="-342900">
              <a:lnSpc>
                <a:spcPct val="150000"/>
              </a:lnSpc>
              <a:buFont typeface="+mj-lt"/>
              <a:buAutoNum type="arabicPeriod" startAt="36"/>
            </a:pPr>
            <a:endParaRPr lang="en-US" sz="1700" dirty="0">
              <a:latin typeface="Arial" charset="0"/>
              <a:ea typeface="Arial" charset="0"/>
              <a:cs typeface="Arial" charset="0"/>
            </a:endParaRPr>
          </a:p>
        </p:txBody>
      </p:sp>
      <p:sp>
        <p:nvSpPr>
          <p:cNvPr id="5" name="TextBox 4"/>
          <p:cNvSpPr txBox="1"/>
          <p:nvPr/>
        </p:nvSpPr>
        <p:spPr>
          <a:xfrm>
            <a:off x="381000" y="533400"/>
            <a:ext cx="9916891" cy="461665"/>
          </a:xfrm>
          <a:prstGeom prst="rect">
            <a:avLst/>
          </a:prstGeom>
          <a:noFill/>
        </p:spPr>
        <p:txBody>
          <a:bodyPr wrap="square" rtlCol="0">
            <a:spAutoFit/>
          </a:bodyPr>
          <a:lstStyle/>
          <a:p>
            <a:r>
              <a:rPr lang="en-US" sz="2400" b="1" dirty="0" smtClean="0">
                <a:solidFill>
                  <a:srgbClr val="C00000"/>
                </a:solidFill>
                <a:latin typeface="Arial" charset="0"/>
                <a:ea typeface="Arial" charset="0"/>
                <a:cs typeface="Arial" charset="0"/>
              </a:rPr>
              <a:t>Academic Confidence        &amp;        Sense of Belonging</a:t>
            </a:r>
            <a:endParaRPr lang="en-US" sz="2400" b="1" dirty="0">
              <a:solidFill>
                <a:srgbClr val="C00000"/>
              </a:solidFill>
              <a:latin typeface="Arial" charset="0"/>
              <a:ea typeface="Arial" charset="0"/>
              <a:cs typeface="Arial" charset="0"/>
            </a:endParaRPr>
          </a:p>
        </p:txBody>
      </p:sp>
    </p:spTree>
    <p:extLst>
      <p:ext uri="{BB962C8B-B14F-4D97-AF65-F5344CB8AC3E}">
        <p14:creationId xmlns:p14="http://schemas.microsoft.com/office/powerpoint/2010/main" val="1291209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143000"/>
            <a:ext cx="8229600" cy="5029200"/>
          </a:xfrm>
        </p:spPr>
      </p:pic>
      <p:sp>
        <p:nvSpPr>
          <p:cNvPr id="5" name="Title 1"/>
          <p:cNvSpPr>
            <a:spLocks noGrp="1"/>
          </p:cNvSpPr>
          <p:nvPr>
            <p:ph type="title"/>
          </p:nvPr>
        </p:nvSpPr>
        <p:spPr>
          <a:xfrm>
            <a:off x="457200" y="228600"/>
            <a:ext cx="8229600" cy="1143000"/>
          </a:xfrm>
        </p:spPr>
        <p:txBody>
          <a:bodyPr/>
          <a:lstStyle/>
          <a:p>
            <a:r>
              <a:rPr lang="en-US">
                <a:solidFill>
                  <a:schemeClr val="accent5"/>
                </a:solidFill>
              </a:rPr>
              <a:t>Impact: B</a:t>
            </a:r>
            <a:r>
              <a:rPr lang="en-US" smtClean="0">
                <a:solidFill>
                  <a:schemeClr val="accent5"/>
                </a:solidFill>
              </a:rPr>
              <a:t>oosted Predictors, national study</a:t>
            </a:r>
            <a:endParaRPr lang="en-US"/>
          </a:p>
        </p:txBody>
      </p:sp>
    </p:spTree>
    <p:extLst>
      <p:ext uri="{BB962C8B-B14F-4D97-AF65-F5344CB8AC3E}">
        <p14:creationId xmlns:p14="http://schemas.microsoft.com/office/powerpoint/2010/main" val="4784438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968"/>
            <a:ext cx="8229600" cy="1143000"/>
          </a:xfrm>
        </p:spPr>
        <p:txBody>
          <a:bodyPr/>
          <a:lstStyle/>
          <a:p>
            <a:r>
              <a:rPr lang="en-US">
                <a:solidFill>
                  <a:schemeClr val="accent5"/>
                </a:solidFill>
              </a:rPr>
              <a:t>Impact: B</a:t>
            </a:r>
            <a:r>
              <a:rPr lang="en-US" smtClean="0">
                <a:solidFill>
                  <a:schemeClr val="accent5"/>
                </a:solidFill>
              </a:rPr>
              <a:t>oosted Predictors, national study</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066800"/>
            <a:ext cx="7315200" cy="4800600"/>
          </a:xfrm>
        </p:spPr>
      </p:pic>
      <p:sp>
        <p:nvSpPr>
          <p:cNvPr id="5" name="TextBox 4"/>
          <p:cNvSpPr txBox="1"/>
          <p:nvPr/>
        </p:nvSpPr>
        <p:spPr>
          <a:xfrm>
            <a:off x="914400" y="5867400"/>
            <a:ext cx="8229600" cy="369332"/>
          </a:xfrm>
          <a:prstGeom prst="rect">
            <a:avLst/>
          </a:prstGeom>
          <a:noFill/>
        </p:spPr>
        <p:txBody>
          <a:bodyPr wrap="square" rtlCol="0">
            <a:spAutoFit/>
          </a:bodyPr>
          <a:lstStyle/>
          <a:p>
            <a:r>
              <a:rPr lang="en-US" smtClean="0"/>
              <a:t>Winkelmes, Bernacki, Butler, Golanics, Zochowski, Harriss Weavil, </a:t>
            </a:r>
            <a:r>
              <a:rPr lang="en-US" i="1" smtClean="0"/>
              <a:t>Peer Review </a:t>
            </a:r>
            <a:r>
              <a:rPr lang="en-US" smtClean="0"/>
              <a:t>2016</a:t>
            </a:r>
            <a:endParaRPr lang="en-US"/>
          </a:p>
        </p:txBody>
      </p:sp>
    </p:spTree>
    <p:extLst>
      <p:ext uri="{BB962C8B-B14F-4D97-AF65-F5344CB8AC3E}">
        <p14:creationId xmlns:p14="http://schemas.microsoft.com/office/powerpoint/2010/main" val="1808817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Research Team:</a:t>
            </a:r>
            <a:endParaRPr lang="en-US"/>
          </a:p>
        </p:txBody>
      </p:sp>
      <p:sp>
        <p:nvSpPr>
          <p:cNvPr id="3" name="Content Placeholder 2"/>
          <p:cNvSpPr>
            <a:spLocks noGrp="1"/>
          </p:cNvSpPr>
          <p:nvPr>
            <p:ph idx="1"/>
          </p:nvPr>
        </p:nvSpPr>
        <p:spPr>
          <a:xfrm>
            <a:off x="457200" y="1417637"/>
            <a:ext cx="8229600" cy="4449763"/>
          </a:xfrm>
        </p:spPr>
        <p:txBody>
          <a:bodyPr>
            <a:normAutofit lnSpcReduction="10000"/>
          </a:bodyPr>
          <a:lstStyle/>
          <a:p>
            <a:pPr marL="0" indent="0">
              <a:buNone/>
            </a:pPr>
            <a:r>
              <a:rPr lang="en-US" sz="2800">
                <a:latin typeface="Arial" charset="0"/>
                <a:ea typeface="Arial" charset="0"/>
                <a:cs typeface="Arial" charset="0"/>
              </a:rPr>
              <a:t>Transparency Project team members, UNLV </a:t>
            </a:r>
          </a:p>
          <a:p>
            <a:pPr marL="400050" lvl="1" indent="0">
              <a:buNone/>
            </a:pPr>
            <a:r>
              <a:rPr lang="en-US">
                <a:latin typeface="Arial" charset="0"/>
                <a:ea typeface="Arial" charset="0"/>
                <a:cs typeface="Arial" charset="0"/>
              </a:rPr>
              <a:t>Matthew Bernacki, Ph.D. (consultant</a:t>
            </a:r>
            <a:r>
              <a:rPr lang="en-US" smtClean="0">
                <a:latin typeface="Arial" charset="0"/>
                <a:ea typeface="Arial" charset="0"/>
                <a:cs typeface="Arial" charset="0"/>
              </a:rPr>
              <a:t>)</a:t>
            </a:r>
            <a:endParaRPr lang="en-US">
              <a:latin typeface="Arial" charset="0"/>
              <a:ea typeface="Arial" charset="0"/>
              <a:cs typeface="Arial" charset="0"/>
            </a:endParaRPr>
          </a:p>
          <a:p>
            <a:pPr marL="400050" lvl="1" indent="0">
              <a:buNone/>
            </a:pPr>
            <a:r>
              <a:rPr lang="en-US">
                <a:latin typeface="Arial" charset="0"/>
                <a:ea typeface="Arial" charset="0"/>
                <a:cs typeface="Arial" charset="0"/>
              </a:rPr>
              <a:t>Jeffrey Butler, Ph.D. (research, analysis)</a:t>
            </a:r>
          </a:p>
          <a:p>
            <a:pPr marL="400050" lvl="1" indent="0">
              <a:buNone/>
            </a:pPr>
            <a:r>
              <a:rPr lang="en-US" smtClean="0">
                <a:latin typeface="Arial" charset="0"/>
                <a:ea typeface="Arial" charset="0"/>
                <a:cs typeface="Arial" charset="0"/>
              </a:rPr>
              <a:t>David Copeland (consultant)</a:t>
            </a:r>
          </a:p>
          <a:p>
            <a:pPr marL="400050" lvl="1" indent="0">
              <a:buNone/>
            </a:pPr>
            <a:r>
              <a:rPr lang="en-US" smtClean="0">
                <a:latin typeface="Arial" charset="0"/>
                <a:ea typeface="Arial" charset="0"/>
                <a:cs typeface="Arial" charset="0"/>
              </a:rPr>
              <a:t>Jennifer </a:t>
            </a:r>
            <a:r>
              <a:rPr lang="en-US">
                <a:latin typeface="Arial" charset="0"/>
                <a:ea typeface="Arial" charset="0"/>
                <a:cs typeface="Arial" charset="0"/>
              </a:rPr>
              <a:t>Golanics, J.D., M. Ed. (analysis</a:t>
            </a:r>
            <a:r>
              <a:rPr lang="en-US" smtClean="0">
                <a:latin typeface="Arial" charset="0"/>
                <a:ea typeface="Arial" charset="0"/>
                <a:cs typeface="Arial" charset="0"/>
              </a:rPr>
              <a:t>)</a:t>
            </a:r>
          </a:p>
          <a:p>
            <a:pPr marL="400050" lvl="1" indent="0">
              <a:buNone/>
            </a:pPr>
            <a:r>
              <a:rPr lang="en-US" smtClean="0">
                <a:latin typeface="Arial" charset="0"/>
                <a:ea typeface="Arial" charset="0"/>
                <a:cs typeface="Arial" charset="0"/>
              </a:rPr>
              <a:t>Sherry Marks (budget)</a:t>
            </a:r>
            <a:endParaRPr lang="en-US">
              <a:latin typeface="Arial" charset="0"/>
              <a:ea typeface="Arial" charset="0"/>
              <a:cs typeface="Arial" charset="0"/>
            </a:endParaRPr>
          </a:p>
          <a:p>
            <a:pPr marL="400050" lvl="1" indent="0">
              <a:buNone/>
            </a:pPr>
            <a:r>
              <a:rPr lang="en-US" smtClean="0">
                <a:latin typeface="Arial" charset="0"/>
                <a:ea typeface="Arial" charset="0"/>
                <a:cs typeface="Arial" charset="0"/>
              </a:rPr>
              <a:t>MaryKay Orgill (consultant)</a:t>
            </a:r>
          </a:p>
          <a:p>
            <a:pPr marL="400050" lvl="1" indent="0">
              <a:buNone/>
            </a:pPr>
            <a:r>
              <a:rPr lang="en-US" smtClean="0">
                <a:latin typeface="Arial" charset="0"/>
                <a:ea typeface="Arial" charset="0"/>
                <a:cs typeface="Arial" charset="0"/>
              </a:rPr>
              <a:t>Kati </a:t>
            </a:r>
            <a:r>
              <a:rPr lang="en-US">
                <a:latin typeface="Arial" charset="0"/>
                <a:ea typeface="Arial" charset="0"/>
                <a:cs typeface="Arial" charset="0"/>
              </a:rPr>
              <a:t>Harriss Weavil M.Ed. Candidate (analysis)</a:t>
            </a:r>
          </a:p>
          <a:p>
            <a:pPr marL="400050" lvl="1" indent="0">
              <a:buNone/>
            </a:pPr>
            <a:r>
              <a:rPr lang="en-US" smtClean="0">
                <a:latin typeface="Arial" charset="0"/>
                <a:ea typeface="Arial" charset="0"/>
                <a:cs typeface="Arial" charset="0"/>
              </a:rPr>
              <a:t>Michelle </a:t>
            </a:r>
            <a:r>
              <a:rPr lang="en-US">
                <a:latin typeface="Arial" charset="0"/>
                <a:ea typeface="Arial" charset="0"/>
                <a:cs typeface="Arial" charset="0"/>
              </a:rPr>
              <a:t>Zochowski, M. Ed. candidate (analysis)</a:t>
            </a:r>
          </a:p>
          <a:p>
            <a:pPr marL="0" indent="0">
              <a:buNone/>
            </a:pPr>
            <a:endParaRPr lang="en-US">
              <a:latin typeface="Cambria" charset="0"/>
              <a:ea typeface="ＭＳ 明朝" charset="-128"/>
              <a:cs typeface="Times New Roman" charset="0"/>
            </a:endParaRPr>
          </a:p>
          <a:p>
            <a:pPr marL="0" indent="0">
              <a:buNone/>
            </a:pPr>
            <a:endParaRPr lang="en-US">
              <a:latin typeface="Cambria" charset="0"/>
              <a:ea typeface="ＭＳ 明朝" charset="-128"/>
              <a:cs typeface="Times New Roman" charset="0"/>
            </a:endParaRPr>
          </a:p>
          <a:p>
            <a:pPr marL="0" indent="0">
              <a:buNone/>
            </a:pPr>
            <a:endParaRPr lang="en-US" smtClean="0"/>
          </a:p>
          <a:p>
            <a:pPr marL="400050" lvl="1" indent="0">
              <a:buNone/>
            </a:pPr>
            <a:endParaRPr lang="en-US" smtClean="0"/>
          </a:p>
          <a:p>
            <a:pPr marL="0" indent="0">
              <a:buNone/>
            </a:pPr>
            <a:endParaRPr lang="en-US"/>
          </a:p>
        </p:txBody>
      </p:sp>
    </p:spTree>
    <p:extLst>
      <p:ext uri="{BB962C8B-B14F-4D97-AF65-F5344CB8AC3E}">
        <p14:creationId xmlns:p14="http://schemas.microsoft.com/office/powerpoint/2010/main" val="11629075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lstStyle/>
          <a:p>
            <a:r>
              <a:rPr lang="en-US">
                <a:solidFill>
                  <a:schemeClr val="accent5"/>
                </a:solidFill>
              </a:rPr>
              <a:t>Impact: Boosted Predictors, national study</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006419"/>
            <a:ext cx="8153400" cy="5235632"/>
          </a:xfrm>
        </p:spPr>
      </p:pic>
    </p:spTree>
    <p:extLst>
      <p:ext uri="{BB962C8B-B14F-4D97-AF65-F5344CB8AC3E}">
        <p14:creationId xmlns:p14="http://schemas.microsoft.com/office/powerpoint/2010/main" val="11191148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304800"/>
            <a:ext cx="8229600" cy="1143000"/>
          </a:xfrm>
        </p:spPr>
        <p:txBody>
          <a:bodyPr/>
          <a:lstStyle/>
          <a:p>
            <a:r>
              <a:rPr lang="en-US">
                <a:solidFill>
                  <a:schemeClr val="accent5"/>
                </a:solidFill>
              </a:rPr>
              <a:t>Impact: Boosted Predictors, national study</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295400"/>
            <a:ext cx="8077200" cy="4953000"/>
          </a:xfrm>
        </p:spPr>
      </p:pic>
    </p:spTree>
    <p:extLst>
      <p:ext uri="{BB962C8B-B14F-4D97-AF65-F5344CB8AC3E}">
        <p14:creationId xmlns:p14="http://schemas.microsoft.com/office/powerpoint/2010/main" val="21331060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3200" smtClean="0">
                <a:solidFill>
                  <a:schemeClr val="accent5"/>
                </a:solidFill>
              </a:rPr>
              <a:t>Impact: Boosted Predictors, UNLV</a:t>
            </a:r>
            <a:endParaRPr lang="en-US" sz="3200">
              <a:solidFill>
                <a:schemeClr val="accent5"/>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97444012"/>
              </p:ext>
            </p:extLst>
          </p:nvPr>
        </p:nvGraphicFramePr>
        <p:xfrm>
          <a:off x="428625" y="1219200"/>
          <a:ext cx="9172575"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85997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10"/>
            <a:ext cx="8229600" cy="1143000"/>
          </a:xfrm>
        </p:spPr>
        <p:txBody>
          <a:bodyPr>
            <a:normAutofit/>
          </a:bodyPr>
          <a:lstStyle/>
          <a:p>
            <a:r>
              <a:rPr lang="en-US" sz="3200" smtClean="0">
                <a:solidFill>
                  <a:schemeClr val="accent5"/>
                </a:solidFill>
              </a:rPr>
              <a:t>Impact: Boosted Predictors, UNLV</a:t>
            </a:r>
            <a:endParaRPr lang="en-US" sz="3200">
              <a:solidFill>
                <a:schemeClr val="accent5"/>
              </a:solidFill>
            </a:endParaRPr>
          </a:p>
        </p:txBody>
      </p:sp>
      <p:sp>
        <p:nvSpPr>
          <p:cNvPr id="8" name="TextBox 7"/>
          <p:cNvSpPr txBox="1"/>
          <p:nvPr/>
        </p:nvSpPr>
        <p:spPr>
          <a:xfrm>
            <a:off x="-228600" y="6858000"/>
            <a:ext cx="9525000" cy="1447800"/>
          </a:xfrm>
          <a:prstGeom prst="rect">
            <a:avLst/>
          </a:prstGeom>
          <a:solidFill>
            <a:schemeClr val="bg2"/>
          </a:solidFill>
        </p:spPr>
        <p:txBody>
          <a:bodyPr wrap="square" rtlCol="0">
            <a:spAutoFit/>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1" y="5334000"/>
            <a:ext cx="8382000" cy="1295400"/>
          </a:xfrm>
          <a:prstGeom prst="rect">
            <a:avLst/>
          </a:prstGeom>
          <a:ln w="3175">
            <a:solidFill>
              <a:schemeClr val="tx1"/>
            </a:solidFill>
          </a:ln>
        </p:spPr>
      </p:pic>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910419"/>
            <a:ext cx="8229600" cy="4194981"/>
          </a:xfrm>
        </p:spPr>
      </p:pic>
    </p:spTree>
    <p:extLst>
      <p:ext uri="{BB962C8B-B14F-4D97-AF65-F5344CB8AC3E}">
        <p14:creationId xmlns:p14="http://schemas.microsoft.com/office/powerpoint/2010/main" val="10167953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t>
            </a:r>
            <a:endParaRPr lang="en-US"/>
          </a:p>
        </p:txBody>
      </p:sp>
      <p:sp>
        <p:nvSpPr>
          <p:cNvPr id="3" name="Content Placeholder 2"/>
          <p:cNvSpPr>
            <a:spLocks noGrp="1"/>
          </p:cNvSpPr>
          <p:nvPr>
            <p:ph idx="1"/>
          </p:nvPr>
        </p:nvSpPr>
        <p:spPr/>
        <p:txBody>
          <a:bodyPr/>
          <a:lstStyle/>
          <a:p>
            <a:pPr marL="0" indent="0">
              <a:buNone/>
            </a:pPr>
            <a:r>
              <a:rPr lang="en-US" smtClean="0"/>
              <a:t> </a:t>
            </a:r>
            <a:endParaRPr lang="en-US"/>
          </a:p>
        </p:txBody>
      </p:sp>
      <p:pic>
        <p:nvPicPr>
          <p:cNvPr id="4" name="Picture 3"/>
          <p:cNvPicPr>
            <a:picLocks noChangeAspect="1"/>
          </p:cNvPicPr>
          <p:nvPr/>
        </p:nvPicPr>
        <p:blipFill>
          <a:blip r:embed="rId2"/>
          <a:stretch>
            <a:fillRect/>
          </a:stretch>
        </p:blipFill>
        <p:spPr>
          <a:xfrm>
            <a:off x="421251" y="509949"/>
            <a:ext cx="8321040" cy="4953000"/>
          </a:xfrm>
          <a:prstGeom prst="rect">
            <a:avLst/>
          </a:prstGeom>
          <a:ln w="19050">
            <a:noFill/>
          </a:ln>
        </p:spPr>
      </p:pic>
      <p:sp>
        <p:nvSpPr>
          <p:cNvPr id="5" name="TextBox 4"/>
          <p:cNvSpPr txBox="1"/>
          <p:nvPr/>
        </p:nvSpPr>
        <p:spPr>
          <a:xfrm>
            <a:off x="447040" y="4495800"/>
            <a:ext cx="8239760" cy="1569660"/>
          </a:xfrm>
          <a:prstGeom prst="rect">
            <a:avLst/>
          </a:prstGeom>
          <a:solidFill>
            <a:schemeClr val="bg2"/>
          </a:solidFill>
        </p:spPr>
        <p:txBody>
          <a:bodyPr wrap="square" rtlCol="0">
            <a:spAutoFit/>
          </a:bodyPr>
          <a:lstStyle/>
          <a:p>
            <a:r>
              <a:rPr lang="en-US" sz="1600" b="1">
                <a:solidFill>
                  <a:srgbClr val="FF0000"/>
                </a:solidFill>
                <a:latin typeface="Arial" charset="0"/>
                <a:ea typeface="Arial" charset="0"/>
                <a:cs typeface="Arial" charset="0"/>
              </a:rPr>
              <a:t>red:   </a:t>
            </a:r>
            <a:r>
              <a:rPr lang="en-US" sz="1600">
                <a:latin typeface="Arial" charset="0"/>
                <a:ea typeface="Arial" charset="0"/>
                <a:cs typeface="Arial" charset="0"/>
              </a:rPr>
              <a:t>UNLV first-time full-time freshman students in all courses AY 2014-2015,</a:t>
            </a:r>
          </a:p>
          <a:p>
            <a:r>
              <a:rPr lang="en-US" sz="1600">
                <a:latin typeface="Arial" charset="0"/>
                <a:ea typeface="Arial" charset="0"/>
                <a:cs typeface="Arial" charset="0"/>
              </a:rPr>
              <a:t>          including “more transparent” courses, retained in October  2015</a:t>
            </a:r>
          </a:p>
          <a:p>
            <a:r>
              <a:rPr lang="en-US" sz="1600" b="1">
                <a:solidFill>
                  <a:srgbClr val="00C6F0"/>
                </a:solidFill>
                <a:latin typeface="Arial" charset="0"/>
                <a:ea typeface="Arial" charset="0"/>
                <a:cs typeface="Arial" charset="0"/>
              </a:rPr>
              <a:t>blue: </a:t>
            </a:r>
            <a:r>
              <a:rPr lang="en-US" sz="1600">
                <a:latin typeface="Arial" charset="0"/>
                <a:ea typeface="Arial" charset="0"/>
                <a:cs typeface="Arial" charset="0"/>
              </a:rPr>
              <a:t>UNLV students enrolled in 100-level or lower “more transparent” courses</a:t>
            </a:r>
          </a:p>
          <a:p>
            <a:r>
              <a:rPr lang="en-US" sz="1600">
                <a:latin typeface="Arial" charset="0"/>
                <a:ea typeface="Arial" charset="0"/>
                <a:cs typeface="Arial" charset="0"/>
              </a:rPr>
              <a:t>          Spring 2015, who completed the Fall 2015 term</a:t>
            </a:r>
          </a:p>
          <a:p>
            <a:r>
              <a:rPr lang="en-US" sz="1600" smtClean="0">
                <a:latin typeface="Arial" charset="0"/>
                <a:ea typeface="Arial" charset="0"/>
                <a:cs typeface="Arial" charset="0"/>
              </a:rPr>
              <a:t>                                     Sources</a:t>
            </a:r>
            <a:r>
              <a:rPr lang="en-US" sz="1600">
                <a:latin typeface="Arial" charset="0"/>
                <a:ea typeface="Arial" charset="0"/>
                <a:cs typeface="Arial" charset="0"/>
              </a:rPr>
              <a:t>: UNLV Data Warehouse / </a:t>
            </a:r>
            <a:r>
              <a:rPr lang="en-US" sz="1600" err="1">
                <a:latin typeface="Arial" charset="0"/>
                <a:ea typeface="Arial" charset="0"/>
                <a:cs typeface="Arial" charset="0"/>
              </a:rPr>
              <a:t>MyUNLV</a:t>
            </a:r>
            <a:r>
              <a:rPr lang="en-US" sz="1600">
                <a:latin typeface="Arial" charset="0"/>
                <a:ea typeface="Arial" charset="0"/>
                <a:cs typeface="Arial" charset="0"/>
              </a:rPr>
              <a:t> Analytics, 5/5/2016;  </a:t>
            </a:r>
            <a:endParaRPr lang="en-US" sz="1600" smtClean="0">
              <a:latin typeface="Arial" charset="0"/>
              <a:ea typeface="Arial" charset="0"/>
              <a:cs typeface="Arial" charset="0"/>
            </a:endParaRPr>
          </a:p>
          <a:p>
            <a:r>
              <a:rPr lang="en-US" sz="1600">
                <a:latin typeface="Arial" charset="0"/>
                <a:ea typeface="Arial" charset="0"/>
                <a:cs typeface="Arial" charset="0"/>
              </a:rPr>
              <a:t> </a:t>
            </a:r>
            <a:r>
              <a:rPr lang="en-US" sz="1600" smtClean="0">
                <a:latin typeface="Arial" charset="0"/>
                <a:ea typeface="Arial" charset="0"/>
                <a:cs typeface="Arial" charset="0"/>
              </a:rPr>
              <a:t>                                                             UNLV </a:t>
            </a:r>
            <a:r>
              <a:rPr lang="en-US" sz="1600">
                <a:latin typeface="Arial" charset="0"/>
                <a:ea typeface="Arial" charset="0"/>
                <a:cs typeface="Arial" charset="0"/>
              </a:rPr>
              <a:t>Registrar; </a:t>
            </a:r>
            <a:r>
              <a:rPr lang="en-US" sz="1600" i="1">
                <a:latin typeface="Arial" charset="0"/>
                <a:ea typeface="Arial" charset="0"/>
                <a:cs typeface="Arial" charset="0"/>
              </a:rPr>
              <a:t>TILT </a:t>
            </a:r>
            <a:r>
              <a:rPr lang="en-US" sz="1600">
                <a:latin typeface="Arial" charset="0"/>
                <a:ea typeface="Arial" charset="0"/>
                <a:cs typeface="Arial" charset="0"/>
              </a:rPr>
              <a:t>Higher Ed Survey</a:t>
            </a:r>
            <a:endParaRPr lang="en-US" sz="1600">
              <a:effectLst/>
              <a:latin typeface="Arial" charset="0"/>
              <a:ea typeface="Arial" charset="0"/>
              <a:cs typeface="Arial" charset="0"/>
            </a:endParaRPr>
          </a:p>
        </p:txBody>
      </p:sp>
      <p:cxnSp>
        <p:nvCxnSpPr>
          <p:cNvPr id="11" name="Straight Connector 10"/>
          <p:cNvCxnSpPr/>
          <p:nvPr/>
        </p:nvCxnSpPr>
        <p:spPr>
          <a:xfrm>
            <a:off x="375920" y="4267200"/>
            <a:ext cx="83870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stretch>
            <a:fillRect/>
          </a:stretch>
        </p:blipFill>
        <p:spPr>
          <a:xfrm>
            <a:off x="3962400" y="3003731"/>
            <a:ext cx="2169160" cy="397679"/>
          </a:xfrm>
          <a:prstGeom prst="rect">
            <a:avLst/>
          </a:prstGeom>
        </p:spPr>
      </p:pic>
      <p:sp>
        <p:nvSpPr>
          <p:cNvPr id="15" name="TextBox 14"/>
          <p:cNvSpPr txBox="1"/>
          <p:nvPr/>
        </p:nvSpPr>
        <p:spPr>
          <a:xfrm>
            <a:off x="3982720" y="1905424"/>
            <a:ext cx="2057400" cy="369332"/>
          </a:xfrm>
          <a:prstGeom prst="rect">
            <a:avLst/>
          </a:prstGeom>
          <a:noFill/>
        </p:spPr>
        <p:txBody>
          <a:bodyPr wrap="square" rtlCol="0">
            <a:spAutoFit/>
          </a:bodyPr>
          <a:lstStyle/>
          <a:p>
            <a:r>
              <a:rPr lang="en-US" b="1" smtClean="0">
                <a:solidFill>
                  <a:schemeClr val="bg2"/>
                </a:solidFill>
                <a:latin typeface="Arial Narrow" charset="0"/>
                <a:ea typeface="Arial Narrow" charset="0"/>
                <a:cs typeface="Arial Narrow" charset="0"/>
              </a:rPr>
              <a:t>N = 2754 / 3716</a:t>
            </a:r>
            <a:endParaRPr lang="en-US" b="1">
              <a:solidFill>
                <a:schemeClr val="bg2"/>
              </a:solidFill>
              <a:latin typeface="Arial Narrow" charset="0"/>
              <a:ea typeface="Arial Narrow" charset="0"/>
              <a:cs typeface="Arial Narrow" charset="0"/>
            </a:endParaRPr>
          </a:p>
        </p:txBody>
      </p:sp>
      <p:sp>
        <p:nvSpPr>
          <p:cNvPr id="6" name="TextBox 5"/>
          <p:cNvSpPr txBox="1"/>
          <p:nvPr/>
        </p:nvSpPr>
        <p:spPr>
          <a:xfrm>
            <a:off x="807429" y="671170"/>
            <a:ext cx="7518981" cy="400110"/>
          </a:xfrm>
          <a:prstGeom prst="rect">
            <a:avLst/>
          </a:prstGeom>
          <a:solidFill>
            <a:schemeClr val="bg2"/>
          </a:solidFill>
        </p:spPr>
        <p:txBody>
          <a:bodyPr wrap="none" rtlCol="0">
            <a:spAutoFit/>
          </a:bodyPr>
          <a:lstStyle/>
          <a:p>
            <a:r>
              <a:rPr lang="en-US" sz="2000" b="1" smtClean="0">
                <a:solidFill>
                  <a:srgbClr val="C00000"/>
                </a:solidFill>
                <a:latin typeface="Arial" charset="0"/>
                <a:ea typeface="Arial" charset="0"/>
                <a:cs typeface="Arial" charset="0"/>
              </a:rPr>
              <a:t>Impact: UNLV Retention Rates 1</a:t>
            </a:r>
            <a:r>
              <a:rPr lang="en-US" sz="2000" b="1" baseline="30000" smtClean="0">
                <a:solidFill>
                  <a:srgbClr val="C00000"/>
                </a:solidFill>
                <a:latin typeface="Arial" charset="0"/>
                <a:ea typeface="Arial" charset="0"/>
                <a:cs typeface="Arial" charset="0"/>
              </a:rPr>
              <a:t>st</a:t>
            </a:r>
            <a:r>
              <a:rPr lang="en-US" sz="2000" b="1" smtClean="0">
                <a:solidFill>
                  <a:srgbClr val="C00000"/>
                </a:solidFill>
                <a:latin typeface="Arial" charset="0"/>
                <a:ea typeface="Arial" charset="0"/>
                <a:cs typeface="Arial" charset="0"/>
              </a:rPr>
              <a:t> year to 2</a:t>
            </a:r>
            <a:r>
              <a:rPr lang="en-US" sz="2000" b="1" baseline="30000" smtClean="0">
                <a:solidFill>
                  <a:srgbClr val="C00000"/>
                </a:solidFill>
                <a:latin typeface="Arial" charset="0"/>
                <a:ea typeface="Arial" charset="0"/>
                <a:cs typeface="Arial" charset="0"/>
              </a:rPr>
              <a:t>nd</a:t>
            </a:r>
            <a:r>
              <a:rPr lang="en-US" sz="2000" b="1" smtClean="0">
                <a:solidFill>
                  <a:srgbClr val="C00000"/>
                </a:solidFill>
                <a:latin typeface="Arial" charset="0"/>
                <a:ea typeface="Arial" charset="0"/>
                <a:cs typeface="Arial" charset="0"/>
              </a:rPr>
              <a:t> year, 2014-2015</a:t>
            </a:r>
            <a:endParaRPr lang="en-US" sz="2000" b="1">
              <a:solidFill>
                <a:srgbClr val="C00000"/>
              </a:solidFill>
              <a:latin typeface="Arial" charset="0"/>
              <a:ea typeface="Arial" charset="0"/>
              <a:cs typeface="Arial" charset="0"/>
            </a:endParaRPr>
          </a:p>
        </p:txBody>
      </p:sp>
    </p:spTree>
    <p:extLst>
      <p:ext uri="{BB962C8B-B14F-4D97-AF65-F5344CB8AC3E}">
        <p14:creationId xmlns:p14="http://schemas.microsoft.com/office/powerpoint/2010/main" val="9394414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587" y="838200"/>
            <a:ext cx="8320413" cy="5334000"/>
          </a:xfrm>
        </p:spPr>
      </p:pic>
      <p:sp>
        <p:nvSpPr>
          <p:cNvPr id="2" name="Title 1"/>
          <p:cNvSpPr>
            <a:spLocks noGrp="1"/>
          </p:cNvSpPr>
          <p:nvPr>
            <p:ph type="title"/>
          </p:nvPr>
        </p:nvSpPr>
        <p:spPr>
          <a:xfrm>
            <a:off x="762000" y="444690"/>
            <a:ext cx="8399060" cy="850710"/>
          </a:xfrm>
          <a:solidFill>
            <a:schemeClr val="bg2"/>
          </a:solidFill>
        </p:spPr>
        <p:txBody>
          <a:bodyPr>
            <a:normAutofit/>
          </a:bodyPr>
          <a:lstStyle/>
          <a:p>
            <a:r>
              <a:rPr lang="en-US" sz="3200" smtClean="0">
                <a:solidFill>
                  <a:schemeClr val="accent5"/>
                </a:solidFill>
              </a:rPr>
              <a:t>Impact : UNLV Retention, 2014-2015</a:t>
            </a:r>
            <a:endParaRPr lang="en-US" sz="3200">
              <a:solidFill>
                <a:schemeClr val="accent5"/>
              </a:solidFill>
            </a:endParaRPr>
          </a:p>
        </p:txBody>
      </p:sp>
    </p:spTree>
    <p:extLst>
      <p:ext uri="{BB962C8B-B14F-4D97-AF65-F5344CB8AC3E}">
        <p14:creationId xmlns:p14="http://schemas.microsoft.com/office/powerpoint/2010/main" val="21246805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smtClean="0">
                <a:solidFill>
                  <a:schemeClr val="accent5"/>
                </a:solidFill>
              </a:rPr>
              <a:t>UNLV General Education Assessment Summit, 2014</a:t>
            </a:r>
            <a:endParaRPr lang="en-US" sz="2400">
              <a:solidFill>
                <a:schemeClr val="accent5"/>
              </a:solidFill>
            </a:endParaRPr>
          </a:p>
        </p:txBody>
      </p:sp>
      <p:sp>
        <p:nvSpPr>
          <p:cNvPr id="3" name="Content Placeholder 2"/>
          <p:cNvSpPr>
            <a:spLocks noGrp="1"/>
          </p:cNvSpPr>
          <p:nvPr>
            <p:ph idx="1"/>
          </p:nvPr>
        </p:nvSpPr>
        <p:spPr>
          <a:xfrm>
            <a:off x="381000" y="1600200"/>
            <a:ext cx="8610600" cy="4648200"/>
          </a:xfrm>
        </p:spPr>
        <p:txBody>
          <a:bodyPr>
            <a:normAutofit/>
          </a:bodyPr>
          <a:lstStyle/>
          <a:p>
            <a:pPr marL="0" indent="0">
              <a:buNone/>
            </a:pPr>
            <a:r>
              <a:rPr lang="en-US" sz="2800" smtClean="0">
                <a:latin typeface="Arial" charset="0"/>
                <a:ea typeface="Arial" charset="0"/>
                <a:cs typeface="Arial" charset="0"/>
              </a:rPr>
              <a:t>FYS Instructors surveyed:</a:t>
            </a:r>
            <a:endParaRPr lang="en-US" sz="2800">
              <a:latin typeface="Arial" charset="0"/>
              <a:ea typeface="Arial" charset="0"/>
              <a:cs typeface="Arial" charset="0"/>
            </a:endParaRPr>
          </a:p>
          <a:p>
            <a:r>
              <a:rPr lang="en-US" sz="2800">
                <a:latin typeface="Arial" charset="0"/>
                <a:ea typeface="Arial" charset="0"/>
                <a:cs typeface="Arial" charset="0"/>
              </a:rPr>
              <a:t>p</a:t>
            </a:r>
            <a:r>
              <a:rPr lang="en-US" sz="2800" smtClean="0">
                <a:latin typeface="Arial" charset="0"/>
                <a:ea typeface="Arial" charset="0"/>
                <a:cs typeface="Arial" charset="0"/>
              </a:rPr>
              <a:t>laced “Major Emphasis” on communication skills:</a:t>
            </a:r>
          </a:p>
          <a:p>
            <a:pPr lvl="1"/>
            <a:r>
              <a:rPr lang="en-US" sz="2400" smtClean="0">
                <a:latin typeface="Arial" charset="0"/>
                <a:ea typeface="Arial" charset="0"/>
                <a:cs typeface="Arial" charset="0"/>
              </a:rPr>
              <a:t>Effective writing within a discipline</a:t>
            </a:r>
          </a:p>
          <a:p>
            <a:pPr lvl="1"/>
            <a:r>
              <a:rPr lang="en-US" sz="2400" smtClean="0">
                <a:latin typeface="Arial" charset="0"/>
                <a:ea typeface="Arial" charset="0"/>
                <a:cs typeface="Arial" charset="0"/>
              </a:rPr>
              <a:t>Collaborate effectively with others</a:t>
            </a:r>
            <a:endParaRPr lang="en-US" sz="2400">
              <a:latin typeface="Arial" charset="0"/>
              <a:ea typeface="Arial" charset="0"/>
              <a:cs typeface="Arial" charset="0"/>
            </a:endParaRPr>
          </a:p>
        </p:txBody>
      </p:sp>
    </p:spTree>
    <p:extLst>
      <p:ext uri="{BB962C8B-B14F-4D97-AF65-F5344CB8AC3E}">
        <p14:creationId xmlns:p14="http://schemas.microsoft.com/office/powerpoint/2010/main" val="11471652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640" y="152400"/>
            <a:ext cx="8763000" cy="1143000"/>
          </a:xfrm>
        </p:spPr>
        <p:txBody>
          <a:bodyPr>
            <a:normAutofit/>
          </a:bodyPr>
          <a:lstStyle/>
          <a:p>
            <a:pPr algn="ctr"/>
            <a:r>
              <a:rPr lang="en-US" sz="3000" smtClean="0">
                <a:solidFill>
                  <a:schemeClr val="accent5"/>
                </a:solidFill>
              </a:rPr>
              <a:t>Impact on UNLV students’ views of learning</a:t>
            </a:r>
            <a:endParaRPr lang="en-US" sz="3000">
              <a:solidFill>
                <a:schemeClr val="accent5"/>
              </a:solidFill>
            </a:endParaRPr>
          </a:p>
        </p:txBody>
      </p:sp>
      <p:sp>
        <p:nvSpPr>
          <p:cNvPr id="5" name="TextBox 4"/>
          <p:cNvSpPr txBox="1"/>
          <p:nvPr/>
        </p:nvSpPr>
        <p:spPr>
          <a:xfrm>
            <a:off x="592540" y="4534037"/>
            <a:ext cx="8077200" cy="646331"/>
          </a:xfrm>
          <a:prstGeom prst="rect">
            <a:avLst/>
          </a:prstGeom>
          <a:noFill/>
        </p:spPr>
        <p:txBody>
          <a:bodyPr wrap="square" rtlCol="0">
            <a:spAutoFit/>
          </a:bodyPr>
          <a:lstStyle/>
          <a:p>
            <a:r>
              <a:rPr lang="en-US" smtClean="0">
                <a:latin typeface="Arial" charset="0"/>
                <a:ea typeface="Arial" charset="0"/>
                <a:cs typeface="Arial" charset="0"/>
              </a:rPr>
              <a:t>How much did this course help you in:</a:t>
            </a:r>
          </a:p>
          <a:p>
            <a:r>
              <a:rPr lang="en-US" b="1">
                <a:latin typeface="Arial" charset="0"/>
                <a:ea typeface="Arial" charset="0"/>
                <a:cs typeface="Arial" charset="0"/>
              </a:rPr>
              <a:t> </a:t>
            </a:r>
            <a:r>
              <a:rPr lang="en-US" b="1" smtClean="0">
                <a:latin typeface="Arial" charset="0"/>
                <a:ea typeface="Arial" charset="0"/>
                <a:cs typeface="Arial" charset="0"/>
              </a:rPr>
              <a:t>      written communication      spoken comm      collaborating effectively</a:t>
            </a:r>
            <a:endParaRPr lang="en-US" b="1">
              <a:latin typeface="Arial" charset="0"/>
              <a:ea typeface="Arial" charset="0"/>
              <a:cs typeface="Arial" charset="0"/>
            </a:endParaRPr>
          </a:p>
        </p:txBody>
      </p:sp>
      <p:sp>
        <p:nvSpPr>
          <p:cNvPr id="6" name="TextBox 5"/>
          <p:cNvSpPr txBox="1"/>
          <p:nvPr/>
        </p:nvSpPr>
        <p:spPr>
          <a:xfrm>
            <a:off x="437866" y="5334000"/>
            <a:ext cx="7918130" cy="1200329"/>
          </a:xfrm>
          <a:prstGeom prst="rect">
            <a:avLst/>
          </a:prstGeom>
          <a:noFill/>
        </p:spPr>
        <p:txBody>
          <a:bodyPr wrap="none" rtlCol="0">
            <a:spAutoFit/>
          </a:bodyPr>
          <a:lstStyle/>
          <a:p>
            <a:r>
              <a:rPr lang="en-US" b="1" smtClean="0">
                <a:solidFill>
                  <a:schemeClr val="accent5"/>
                </a:solidFill>
                <a:latin typeface="Arial" charset="0"/>
                <a:ea typeface="Arial" charset="0"/>
                <a:cs typeface="Arial" charset="0"/>
              </a:rPr>
              <a:t>red: </a:t>
            </a:r>
            <a:r>
              <a:rPr lang="en-US" smtClean="0">
                <a:latin typeface="Arial Narrow" panose="020B0606020202030204" pitchFamily="34" charset="0"/>
              </a:rPr>
              <a:t>UNLV </a:t>
            </a:r>
            <a:r>
              <a:rPr lang="en-US">
                <a:latin typeface="Arial Narrow" panose="020B0606020202030204" pitchFamily="34" charset="0"/>
              </a:rPr>
              <a:t>first-time full-time freshman students in all courses, including “more transparent</a:t>
            </a:r>
            <a:r>
              <a:rPr lang="en-US" smtClean="0">
                <a:latin typeface="Arial Narrow" panose="020B0606020202030204" pitchFamily="34" charset="0"/>
              </a:rPr>
              <a:t>”</a:t>
            </a:r>
            <a:endParaRPr lang="en-US" b="1" smtClean="0">
              <a:solidFill>
                <a:schemeClr val="accent5"/>
              </a:solidFill>
              <a:latin typeface="Arial" charset="0"/>
              <a:ea typeface="Arial" charset="0"/>
              <a:cs typeface="Arial" charset="0"/>
            </a:endParaRPr>
          </a:p>
          <a:p>
            <a:r>
              <a:rPr lang="en-US" b="1">
                <a:solidFill>
                  <a:srgbClr val="00B0F0"/>
                </a:solidFill>
                <a:latin typeface="Arial" charset="0"/>
                <a:ea typeface="Arial" charset="0"/>
                <a:cs typeface="Arial" charset="0"/>
              </a:rPr>
              <a:t>b</a:t>
            </a:r>
            <a:r>
              <a:rPr lang="en-US" b="1" smtClean="0">
                <a:solidFill>
                  <a:srgbClr val="00B0F0"/>
                </a:solidFill>
                <a:latin typeface="Arial" charset="0"/>
                <a:ea typeface="Arial" charset="0"/>
                <a:cs typeface="Arial" charset="0"/>
              </a:rPr>
              <a:t>lue: </a:t>
            </a:r>
            <a:r>
              <a:rPr lang="en-US">
                <a:latin typeface="Arial Narrow" panose="020B0606020202030204" pitchFamily="34" charset="0"/>
              </a:rPr>
              <a:t>UNLV students enrolled in 100-level or lower “more transparent” courses</a:t>
            </a:r>
          </a:p>
          <a:p>
            <a:endParaRPr lang="en-US" b="1" smtClean="0">
              <a:solidFill>
                <a:srgbClr val="00B0F0"/>
              </a:solidFill>
              <a:latin typeface="Arial" charset="0"/>
              <a:ea typeface="Arial" charset="0"/>
              <a:cs typeface="Arial" charset="0"/>
            </a:endParaRPr>
          </a:p>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990736"/>
            <a:ext cx="8212540" cy="3573395"/>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178" y="4572000"/>
            <a:ext cx="8237561" cy="1600200"/>
          </a:xfrm>
          <a:prstGeom prst="rect">
            <a:avLst/>
          </a:prstGeom>
        </p:spPr>
      </p:pic>
    </p:spTree>
    <p:extLst>
      <p:ext uri="{BB962C8B-B14F-4D97-AF65-F5344CB8AC3E}">
        <p14:creationId xmlns:p14="http://schemas.microsoft.com/office/powerpoint/2010/main" val="2976529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382000" cy="423863"/>
          </a:xfrm>
        </p:spPr>
        <p:txBody>
          <a:bodyPr>
            <a:noAutofit/>
          </a:bodyPr>
          <a:lstStyle/>
          <a:p>
            <a:pPr>
              <a:lnSpc>
                <a:spcPct val="80000"/>
              </a:lnSpc>
            </a:pPr>
            <a:r>
              <a:rPr lang="en-US" smtClean="0"/>
              <a:t>Impact on UNLV students’ views of learning</a:t>
            </a:r>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437" y="914400"/>
            <a:ext cx="8305800" cy="5334000"/>
          </a:xfrm>
        </p:spPr>
      </p:pic>
    </p:spTree>
    <p:extLst>
      <p:ext uri="{BB962C8B-B14F-4D97-AF65-F5344CB8AC3E}">
        <p14:creationId xmlns:p14="http://schemas.microsoft.com/office/powerpoint/2010/main" val="11640025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458200" cy="1143000"/>
          </a:xfrm>
        </p:spPr>
        <p:txBody>
          <a:bodyPr>
            <a:normAutofit/>
          </a:bodyPr>
          <a:lstStyle/>
          <a:p>
            <a:r>
              <a:rPr lang="en-US" sz="3000">
                <a:solidFill>
                  <a:schemeClr val="accent5"/>
                </a:solidFill>
              </a:rPr>
              <a:t>Impact </a:t>
            </a:r>
            <a:r>
              <a:rPr lang="en-US" sz="3000" smtClean="0">
                <a:solidFill>
                  <a:schemeClr val="accent5"/>
                </a:solidFill>
              </a:rPr>
              <a:t>on </a:t>
            </a:r>
            <a:r>
              <a:rPr lang="en-US" sz="3000">
                <a:solidFill>
                  <a:schemeClr val="accent5"/>
                </a:solidFill>
              </a:rPr>
              <a:t>UNLV students’ views of learning</a:t>
            </a:r>
            <a:endParaRPr lang="en-US" sz="300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990600"/>
            <a:ext cx="8049904" cy="4953000"/>
          </a:xfrm>
        </p:spPr>
      </p:pic>
    </p:spTree>
    <p:extLst>
      <p:ext uri="{BB962C8B-B14F-4D97-AF65-F5344CB8AC3E}">
        <p14:creationId xmlns:p14="http://schemas.microsoft.com/office/powerpoint/2010/main" val="1961577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t>
            </a:r>
            <a:endParaRPr lang="en-US"/>
          </a:p>
        </p:txBody>
      </p:sp>
      <p:sp>
        <p:nvSpPr>
          <p:cNvPr id="3" name="Content Placeholder 2"/>
          <p:cNvSpPr>
            <a:spLocks noGrp="1"/>
          </p:cNvSpPr>
          <p:nvPr>
            <p:ph idx="1"/>
          </p:nvPr>
        </p:nvSpPr>
        <p:spPr/>
        <p:txBody>
          <a:bodyPr/>
          <a:lstStyle/>
          <a:p>
            <a:pPr marL="0" indent="0" algn="ctr">
              <a:buNone/>
            </a:pPr>
            <a:endParaRPr lang="en-US" b="1" smtClean="0">
              <a:solidFill>
                <a:schemeClr val="accent5"/>
              </a:solidFill>
            </a:endParaRPr>
          </a:p>
          <a:p>
            <a:pPr marL="0" indent="0" algn="ctr">
              <a:buNone/>
            </a:pPr>
            <a:endParaRPr lang="en-US" b="1">
              <a:solidFill>
                <a:schemeClr val="accent5"/>
              </a:solidFill>
            </a:endParaRPr>
          </a:p>
          <a:p>
            <a:pPr marL="0" indent="0" algn="ctr">
              <a:buNone/>
            </a:pPr>
            <a:r>
              <a:rPr lang="en-US" sz="6000" b="1" smtClean="0">
                <a:solidFill>
                  <a:schemeClr val="accent5"/>
                </a:solidFill>
              </a:rPr>
              <a:t>CONTEXT</a:t>
            </a:r>
            <a:endParaRPr lang="en-US" sz="6000" b="1">
              <a:solidFill>
                <a:schemeClr val="accent5"/>
              </a:solidFill>
            </a:endParaRPr>
          </a:p>
        </p:txBody>
      </p:sp>
    </p:spTree>
    <p:extLst>
      <p:ext uri="{BB962C8B-B14F-4D97-AF65-F5344CB8AC3E}">
        <p14:creationId xmlns:p14="http://schemas.microsoft.com/office/powerpoint/2010/main" val="7246403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7959" y="1219200"/>
            <a:ext cx="8325041" cy="4876800"/>
          </a:xfrm>
        </p:spPr>
      </p:pic>
      <p:sp>
        <p:nvSpPr>
          <p:cNvPr id="5" name="Title 1"/>
          <p:cNvSpPr>
            <a:spLocks noGrp="1"/>
          </p:cNvSpPr>
          <p:nvPr>
            <p:ph type="title"/>
          </p:nvPr>
        </p:nvSpPr>
        <p:spPr>
          <a:xfrm>
            <a:off x="381000" y="228600"/>
            <a:ext cx="8382000" cy="1143000"/>
          </a:xfrm>
        </p:spPr>
        <p:txBody>
          <a:bodyPr>
            <a:normAutofit/>
          </a:bodyPr>
          <a:lstStyle/>
          <a:p>
            <a:r>
              <a:rPr lang="en-US" sz="3000">
                <a:solidFill>
                  <a:schemeClr val="accent5"/>
                </a:solidFill>
              </a:rPr>
              <a:t>Impact </a:t>
            </a:r>
            <a:r>
              <a:rPr lang="en-US" sz="3000" smtClean="0">
                <a:solidFill>
                  <a:schemeClr val="accent5"/>
                </a:solidFill>
              </a:rPr>
              <a:t>on </a:t>
            </a:r>
            <a:r>
              <a:rPr lang="en-US" sz="3000">
                <a:solidFill>
                  <a:schemeClr val="accent5"/>
                </a:solidFill>
              </a:rPr>
              <a:t>UNLV students’ views of learning</a:t>
            </a:r>
            <a:endParaRPr lang="en-US" sz="3000"/>
          </a:p>
        </p:txBody>
      </p:sp>
    </p:spTree>
    <p:extLst>
      <p:ext uri="{BB962C8B-B14F-4D97-AF65-F5344CB8AC3E}">
        <p14:creationId xmlns:p14="http://schemas.microsoft.com/office/powerpoint/2010/main" val="694551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066800"/>
            <a:ext cx="8229600" cy="5029200"/>
          </a:xfrm>
        </p:spPr>
      </p:pic>
      <p:sp>
        <p:nvSpPr>
          <p:cNvPr id="5" name="Title 1"/>
          <p:cNvSpPr>
            <a:spLocks noGrp="1"/>
          </p:cNvSpPr>
          <p:nvPr>
            <p:ph type="title"/>
          </p:nvPr>
        </p:nvSpPr>
        <p:spPr>
          <a:xfrm>
            <a:off x="457200" y="152400"/>
            <a:ext cx="8686800" cy="1143000"/>
          </a:xfrm>
        </p:spPr>
        <p:txBody>
          <a:bodyPr>
            <a:normAutofit/>
          </a:bodyPr>
          <a:lstStyle/>
          <a:p>
            <a:r>
              <a:rPr lang="en-US" sz="3000">
                <a:solidFill>
                  <a:schemeClr val="accent5"/>
                </a:solidFill>
              </a:rPr>
              <a:t>Impact </a:t>
            </a:r>
            <a:r>
              <a:rPr lang="en-US" sz="3000" smtClean="0">
                <a:solidFill>
                  <a:schemeClr val="accent5"/>
                </a:solidFill>
              </a:rPr>
              <a:t>on </a:t>
            </a:r>
            <a:r>
              <a:rPr lang="en-US" sz="3000">
                <a:solidFill>
                  <a:schemeClr val="accent5"/>
                </a:solidFill>
              </a:rPr>
              <a:t>UNLV students’ views of learning</a:t>
            </a:r>
            <a:endParaRPr lang="en-US" sz="3000"/>
          </a:p>
        </p:txBody>
      </p:sp>
    </p:spTree>
    <p:extLst>
      <p:ext uri="{BB962C8B-B14F-4D97-AF65-F5344CB8AC3E}">
        <p14:creationId xmlns:p14="http://schemas.microsoft.com/office/powerpoint/2010/main" val="12497412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Strategies for Impact	</a:t>
            </a:r>
            <a:endParaRPr lang="en-US"/>
          </a:p>
        </p:txBody>
      </p:sp>
      <p:sp>
        <p:nvSpPr>
          <p:cNvPr id="3" name="Content Placeholder 2"/>
          <p:cNvSpPr>
            <a:spLocks noGrp="1"/>
          </p:cNvSpPr>
          <p:nvPr>
            <p:ph idx="1"/>
          </p:nvPr>
        </p:nvSpPr>
        <p:spPr/>
        <p:txBody>
          <a:bodyPr>
            <a:normAutofit/>
          </a:bodyPr>
          <a:lstStyle/>
          <a:p>
            <a:r>
              <a:rPr lang="en-US" sz="2800" b="1" smtClean="0"/>
              <a:t>Courses</a:t>
            </a:r>
            <a:r>
              <a:rPr lang="en-US" sz="2800" b="1"/>
              <a:t>:   </a:t>
            </a:r>
            <a:r>
              <a:rPr lang="en-US" sz="2800"/>
              <a:t>Intro (large,small), Gateway, High DWF, Majors/Pathways, Gen Ed</a:t>
            </a:r>
            <a:br>
              <a:rPr lang="en-US" sz="2800"/>
            </a:br>
            <a:endParaRPr lang="en-US" sz="2800" smtClean="0"/>
          </a:p>
          <a:p>
            <a:r>
              <a:rPr lang="en-US" sz="2800" b="1" smtClean="0"/>
              <a:t>Networks</a:t>
            </a:r>
            <a:r>
              <a:rPr lang="en-US" sz="2800" b="1"/>
              <a:t>: </a:t>
            </a:r>
            <a:r>
              <a:rPr lang="en-US" sz="2800"/>
              <a:t>Community Colleges, Research Intensive, Liberal Arts, Regional, Teaching/Learning Centers, STEM Ed Ctrs, Disciplinary Association conferences...</a:t>
            </a:r>
            <a:r>
              <a:rPr lang="en-US"/>
              <a:t/>
            </a:r>
            <a:br>
              <a:rPr lang="en-US"/>
            </a:br>
            <a:r>
              <a:rPr lang="en-US"/>
              <a:t/>
            </a:r>
            <a:br>
              <a:rPr lang="en-US"/>
            </a:br>
            <a:endParaRPr lang="en-US"/>
          </a:p>
        </p:txBody>
      </p:sp>
    </p:spTree>
    <p:extLst>
      <p:ext uri="{BB962C8B-B14F-4D97-AF65-F5344CB8AC3E}">
        <p14:creationId xmlns:p14="http://schemas.microsoft.com/office/powerpoint/2010/main" val="6927121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828800"/>
            <a:ext cx="5105400" cy="1143000"/>
          </a:xfrm>
        </p:spPr>
        <p:txBody>
          <a:bodyPr/>
          <a:lstStyle/>
          <a:p>
            <a:r>
              <a:rPr lang="en-US" smtClean="0"/>
              <a:t>Questions and Comments</a:t>
            </a:r>
            <a:endParaRPr lang="en-US"/>
          </a:p>
        </p:txBody>
      </p:sp>
      <p:sp>
        <p:nvSpPr>
          <p:cNvPr id="3" name="Content Placeholder 2"/>
          <p:cNvSpPr>
            <a:spLocks noGrp="1"/>
          </p:cNvSpPr>
          <p:nvPr>
            <p:ph idx="1"/>
          </p:nvPr>
        </p:nvSpPr>
        <p:spPr/>
        <p:txBody>
          <a:bodyPr/>
          <a:lstStyle/>
          <a:p>
            <a:pPr marL="0" indent="0">
              <a:buNone/>
            </a:pPr>
            <a:r>
              <a:rPr lang="en-US" smtClean="0"/>
              <a:t> </a:t>
            </a:r>
            <a:endParaRPr lang="en-US"/>
          </a:p>
        </p:txBody>
      </p:sp>
    </p:spTree>
    <p:extLst>
      <p:ext uri="{BB962C8B-B14F-4D97-AF65-F5344CB8AC3E}">
        <p14:creationId xmlns:p14="http://schemas.microsoft.com/office/powerpoint/2010/main" val="16679835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DISCUSS in groups;     Report back</a:t>
            </a:r>
            <a:endParaRPr lang="en-US"/>
          </a:p>
        </p:txBody>
      </p:sp>
      <p:sp>
        <p:nvSpPr>
          <p:cNvPr id="3" name="Content Placeholder 2"/>
          <p:cNvSpPr>
            <a:spLocks noGrp="1"/>
          </p:cNvSpPr>
          <p:nvPr>
            <p:ph idx="1"/>
          </p:nvPr>
        </p:nvSpPr>
        <p:spPr/>
        <p:txBody>
          <a:bodyPr>
            <a:normAutofit/>
          </a:bodyPr>
          <a:lstStyle/>
          <a:p>
            <a:pPr marL="0" indent="0">
              <a:buNone/>
            </a:pPr>
            <a:r>
              <a:rPr lang="en-US" b="1" u="sng"/>
              <a:t>Individual </a:t>
            </a:r>
            <a:r>
              <a:rPr lang="en-US" b="1" u="sng" smtClean="0"/>
              <a:t>Instructors</a:t>
            </a:r>
            <a:endParaRPr lang="en-US"/>
          </a:p>
          <a:p>
            <a:r>
              <a:rPr lang="en-US"/>
              <a:t>What resources do you need to implement transparently designed assignments at your own discretion in your own courses? </a:t>
            </a:r>
            <a:endParaRPr lang="en-US" smtClean="0"/>
          </a:p>
          <a:p>
            <a:r>
              <a:rPr lang="en-US" smtClean="0"/>
              <a:t>Where </a:t>
            </a:r>
            <a:r>
              <a:rPr lang="en-US"/>
              <a:t>can you find those resources?</a:t>
            </a:r>
          </a:p>
        </p:txBody>
      </p:sp>
    </p:spTree>
    <p:extLst>
      <p:ext uri="{BB962C8B-B14F-4D97-AF65-F5344CB8AC3E}">
        <p14:creationId xmlns:p14="http://schemas.microsoft.com/office/powerpoint/2010/main" val="3893069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648200"/>
          </a:xfrm>
        </p:spPr>
        <p:txBody>
          <a:bodyPr>
            <a:normAutofit fontScale="85000" lnSpcReduction="20000"/>
          </a:bodyPr>
          <a:lstStyle/>
          <a:p>
            <a:pPr marL="0" indent="0">
              <a:buNone/>
            </a:pPr>
            <a:r>
              <a:rPr lang="en-US" b="1" u="sng" dirty="0" smtClean="0"/>
              <a:t>Institutions </a:t>
            </a:r>
          </a:p>
          <a:p>
            <a:pPr marL="0" indent="0">
              <a:buNone/>
            </a:pPr>
            <a:endParaRPr lang="en-US" sz="1500" b="1" u="sng" dirty="0" smtClean="0"/>
          </a:p>
          <a:p>
            <a:r>
              <a:rPr lang="en-US" dirty="0" smtClean="0"/>
              <a:t>What </a:t>
            </a:r>
            <a:r>
              <a:rPr lang="en-US" dirty="0"/>
              <a:t>specific goals at your institution might benefit from an inclusive teaching initiative?</a:t>
            </a:r>
          </a:p>
          <a:p>
            <a:pPr lvl="1"/>
            <a:r>
              <a:rPr lang="en-US" dirty="0"/>
              <a:t>retention rates</a:t>
            </a:r>
          </a:p>
          <a:p>
            <a:pPr lvl="1"/>
            <a:r>
              <a:rPr lang="en-US" dirty="0"/>
              <a:t>graduation rates</a:t>
            </a:r>
          </a:p>
          <a:p>
            <a:pPr lvl="1"/>
            <a:r>
              <a:rPr lang="en-US" dirty="0"/>
              <a:t>increased diversity of students, and/or faculty and staff</a:t>
            </a:r>
          </a:p>
          <a:p>
            <a:pPr lvl="1"/>
            <a:r>
              <a:rPr lang="en-US" dirty="0"/>
              <a:t>increased student satisfaction, faculty/staff satisfaction</a:t>
            </a:r>
          </a:p>
          <a:p>
            <a:pPr lvl="1"/>
            <a:r>
              <a:rPr lang="en-US" dirty="0"/>
              <a:t>community engagement</a:t>
            </a:r>
          </a:p>
          <a:p>
            <a:pPr lvl="1"/>
            <a:r>
              <a:rPr lang="en-US" dirty="0"/>
              <a:t>research productivity</a:t>
            </a:r>
          </a:p>
          <a:p>
            <a:pPr lvl="1"/>
            <a:r>
              <a:rPr lang="en-US" dirty="0"/>
              <a:t>scholarship of teaching and learning</a:t>
            </a:r>
          </a:p>
          <a:p>
            <a:endParaRPr lang="en-US" dirty="0"/>
          </a:p>
        </p:txBody>
      </p:sp>
      <p:sp>
        <p:nvSpPr>
          <p:cNvPr id="5" name="Title 1"/>
          <p:cNvSpPr>
            <a:spLocks noGrp="1"/>
          </p:cNvSpPr>
          <p:nvPr>
            <p:ph type="title"/>
          </p:nvPr>
        </p:nvSpPr>
        <p:spPr/>
        <p:txBody>
          <a:bodyPr/>
          <a:lstStyle/>
          <a:p>
            <a:r>
              <a:rPr lang="en-US" smtClean="0"/>
              <a:t>     DISCUSS in groups;     Report back</a:t>
            </a:r>
            <a:endParaRPr lang="en-US"/>
          </a:p>
        </p:txBody>
      </p:sp>
    </p:spTree>
    <p:extLst>
      <p:ext uri="{BB962C8B-B14F-4D97-AF65-F5344CB8AC3E}">
        <p14:creationId xmlns:p14="http://schemas.microsoft.com/office/powerpoint/2010/main" val="4481101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57800"/>
          </a:xfrm>
        </p:spPr>
        <p:txBody>
          <a:bodyPr>
            <a:noAutofit/>
          </a:bodyPr>
          <a:lstStyle/>
          <a:p>
            <a:pPr marL="0" indent="0">
              <a:buNone/>
            </a:pPr>
            <a:r>
              <a:rPr lang="en-US" sz="2600" b="1" u="sng" smtClean="0"/>
              <a:t>Institutions</a:t>
            </a:r>
          </a:p>
          <a:p>
            <a:pPr marL="0" indent="0">
              <a:buNone/>
            </a:pPr>
            <a:r>
              <a:rPr lang="en-US" sz="2600" smtClean="0"/>
              <a:t>What </a:t>
            </a:r>
            <a:r>
              <a:rPr lang="en-US" sz="2600"/>
              <a:t>kinds of courses would help us achieve the greatest impact on underserved students?</a:t>
            </a:r>
          </a:p>
          <a:p>
            <a:pPr lvl="0"/>
            <a:r>
              <a:rPr lang="en-US" sz="2600" smtClean="0"/>
              <a:t>intro </a:t>
            </a:r>
            <a:r>
              <a:rPr lang="en-US" sz="2600"/>
              <a:t>(large, small</a:t>
            </a:r>
            <a:r>
              <a:rPr lang="en-US" sz="2600" smtClean="0"/>
              <a:t>); freshman seminars; remedial/bridge; </a:t>
            </a:r>
          </a:p>
          <a:p>
            <a:pPr lvl="0"/>
            <a:r>
              <a:rPr lang="en-US" sz="2600" smtClean="0"/>
              <a:t>High DFW;  Gen Ed;  Pathways through major;  Gateway </a:t>
            </a:r>
            <a:endParaRPr lang="en-US" sz="2600"/>
          </a:p>
          <a:p>
            <a:pPr marL="0" lvl="0" indent="0">
              <a:buNone/>
            </a:pPr>
            <a:r>
              <a:rPr lang="en-US" sz="2600" smtClean="0"/>
              <a:t>What </a:t>
            </a:r>
            <a:r>
              <a:rPr lang="en-US" sz="2600"/>
              <a:t>kinds of campus units might make strong partners in an inclusive teaching initiative?</a:t>
            </a:r>
          </a:p>
          <a:p>
            <a:pPr lvl="0"/>
            <a:r>
              <a:rPr lang="en-US" sz="2600"/>
              <a:t>academic </a:t>
            </a:r>
            <a:r>
              <a:rPr lang="en-US" sz="2600" smtClean="0"/>
              <a:t>advising;  tutoring;  campus recreation</a:t>
            </a:r>
            <a:endParaRPr lang="en-US" sz="2600"/>
          </a:p>
          <a:p>
            <a:pPr lvl="0"/>
            <a:r>
              <a:rPr lang="en-US" sz="2600" smtClean="0"/>
              <a:t>Library; registrar; community </a:t>
            </a:r>
            <a:r>
              <a:rPr lang="en-US" sz="2600"/>
              <a:t>engagement </a:t>
            </a:r>
            <a:r>
              <a:rPr lang="en-US" sz="2600" smtClean="0"/>
              <a:t>/ </a:t>
            </a:r>
            <a:r>
              <a:rPr lang="en-US" sz="2600"/>
              <a:t>diversity</a:t>
            </a:r>
          </a:p>
          <a:p>
            <a:pPr lvl="0"/>
            <a:r>
              <a:rPr lang="en-US" sz="2600"/>
              <a:t>online </a:t>
            </a:r>
            <a:r>
              <a:rPr lang="en-US" sz="2600" smtClean="0"/>
              <a:t>education; continuing education</a:t>
            </a:r>
            <a:endParaRPr lang="en-US" sz="2600"/>
          </a:p>
        </p:txBody>
      </p:sp>
      <p:sp>
        <p:nvSpPr>
          <p:cNvPr id="4" name="Title 1"/>
          <p:cNvSpPr>
            <a:spLocks noGrp="1"/>
          </p:cNvSpPr>
          <p:nvPr>
            <p:ph type="title"/>
          </p:nvPr>
        </p:nvSpPr>
        <p:spPr>
          <a:xfrm>
            <a:off x="457200" y="381000"/>
            <a:ext cx="8229600" cy="609600"/>
          </a:xfrm>
        </p:spPr>
        <p:txBody>
          <a:bodyPr/>
          <a:lstStyle/>
          <a:p>
            <a:r>
              <a:rPr lang="en-US" smtClean="0"/>
              <a:t>     DISCUSS in groups;     Report back</a:t>
            </a:r>
            <a:endParaRPr lang="en-US"/>
          </a:p>
        </p:txBody>
      </p:sp>
    </p:spTree>
    <p:extLst>
      <p:ext uri="{BB962C8B-B14F-4D97-AF65-F5344CB8AC3E}">
        <p14:creationId xmlns:p14="http://schemas.microsoft.com/office/powerpoint/2010/main" val="7694384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1279964"/>
            <a:ext cx="8305800" cy="2209800"/>
          </a:xfrm>
          <a:effectLst>
            <a:outerShdw blurRad="152400" dist="317500" dir="5400000" sx="90000" sy="-19000" rotWithShape="0">
              <a:prstClr val="black">
                <a:alpha val="15000"/>
              </a:prstClr>
            </a:outerShdw>
          </a:effectLst>
          <a:scene3d>
            <a:camera prst="orthographicFront"/>
            <a:lightRig rig="threePt" dir="t"/>
          </a:scene3d>
          <a:sp3d>
            <a:bevelT prst="slope"/>
          </a:sp3d>
        </p:spPr>
        <p:txBody>
          <a:bodyPr>
            <a:normAutofit/>
          </a:bodyPr>
          <a:lstStyle/>
          <a:p>
            <a:pPr>
              <a:lnSpc>
                <a:spcPct val="120000"/>
              </a:lnSpc>
            </a:pPr>
            <a:r>
              <a:rPr lang="en-US" sz="2800" smtClean="0">
                <a:latin typeface="Arial"/>
                <a:cs typeface="Arial"/>
              </a:rPr>
              <a:t> </a:t>
            </a:r>
            <a:endParaRPr lang="en-US" sz="2800">
              <a:latin typeface="Arial"/>
              <a:cs typeface="Arial"/>
            </a:endParaRPr>
          </a:p>
        </p:txBody>
      </p:sp>
      <p:sp>
        <p:nvSpPr>
          <p:cNvPr id="3" name="TextBox 2"/>
          <p:cNvSpPr txBox="1"/>
          <p:nvPr/>
        </p:nvSpPr>
        <p:spPr>
          <a:xfrm>
            <a:off x="759101" y="3197318"/>
            <a:ext cx="7772400" cy="1169551"/>
          </a:xfrm>
          <a:prstGeom prst="rect">
            <a:avLst/>
          </a:prstGeom>
          <a:noFill/>
        </p:spPr>
        <p:txBody>
          <a:bodyPr wrap="square" rtlCol="0">
            <a:spAutoFit/>
          </a:bodyPr>
          <a:lstStyle/>
          <a:p>
            <a:r>
              <a:rPr lang="en-US" sz="2800">
                <a:solidFill>
                  <a:srgbClr val="0000FF"/>
                </a:solidFill>
                <a:hlinkClick r:id="rId3"/>
              </a:rPr>
              <a:t>http://</a:t>
            </a:r>
            <a:r>
              <a:rPr lang="en-US" sz="2800" smtClean="0">
                <a:solidFill>
                  <a:srgbClr val="0000FF"/>
                </a:solidFill>
                <a:hlinkClick r:id="rId3"/>
              </a:rPr>
              <a:t>www.unlv.edu/provost/teachingandlearning</a:t>
            </a:r>
            <a:endParaRPr lang="en-US" sz="2800" smtClean="0">
              <a:solidFill>
                <a:srgbClr val="0000FF"/>
              </a:solidFill>
            </a:endParaRPr>
          </a:p>
          <a:p>
            <a:pPr algn="ctr"/>
            <a:endParaRPr lang="en-US" sz="1400" b="1" smtClean="0"/>
          </a:p>
          <a:p>
            <a:pPr algn="ctr"/>
            <a:r>
              <a:rPr lang="en-US" sz="2800" b="1" smtClean="0"/>
              <a:t>http</a:t>
            </a:r>
            <a:r>
              <a:rPr lang="en-US" sz="2800" b="1"/>
              <a:t>://</a:t>
            </a:r>
            <a:r>
              <a:rPr lang="en-US" sz="2800" b="1" err="1"/>
              <a:t>tinyurl.com</a:t>
            </a:r>
            <a:r>
              <a:rPr lang="en-US" sz="2800" b="1"/>
              <a:t>/</a:t>
            </a:r>
            <a:r>
              <a:rPr lang="en-US" sz="2800" b="1" err="1"/>
              <a:t>jsqykkh</a:t>
            </a:r>
            <a:endParaRPr lang="en-US" sz="2800">
              <a:solidFill>
                <a:srgbClr val="0000FF"/>
              </a:solidFill>
            </a:endParaRPr>
          </a:p>
        </p:txBody>
      </p:sp>
      <p:sp>
        <p:nvSpPr>
          <p:cNvPr id="5" name="TextBox 4"/>
          <p:cNvSpPr txBox="1"/>
          <p:nvPr/>
        </p:nvSpPr>
        <p:spPr>
          <a:xfrm>
            <a:off x="2133600" y="2489432"/>
            <a:ext cx="4648199" cy="707886"/>
          </a:xfrm>
          <a:prstGeom prst="rect">
            <a:avLst/>
          </a:prstGeom>
          <a:noFill/>
        </p:spPr>
        <p:txBody>
          <a:bodyPr wrap="square" rtlCol="0">
            <a:spAutoFit/>
          </a:bodyPr>
          <a:lstStyle/>
          <a:p>
            <a:pPr algn="ctr"/>
            <a:r>
              <a:rPr lang="en-US" sz="4000" b="1" smtClean="0">
                <a:latin typeface="Arial"/>
                <a:cs typeface="Arial"/>
              </a:rPr>
              <a:t>Please join us!</a:t>
            </a:r>
            <a:endParaRPr lang="en-US" sz="4000" b="1">
              <a:latin typeface="Arial"/>
              <a:cs typeface="Aria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685801"/>
            <a:ext cx="4800600" cy="1511300"/>
          </a:xfrm>
          <a:prstGeom prst="rect">
            <a:avLst/>
          </a:prstGeom>
        </p:spPr>
      </p:pic>
      <p:sp>
        <p:nvSpPr>
          <p:cNvPr id="7" name="TextBox 6"/>
          <p:cNvSpPr txBox="1"/>
          <p:nvPr/>
        </p:nvSpPr>
        <p:spPr>
          <a:xfrm>
            <a:off x="457199" y="5074755"/>
            <a:ext cx="8074302" cy="954107"/>
          </a:xfrm>
          <a:prstGeom prst="rect">
            <a:avLst/>
          </a:prstGeom>
          <a:noFill/>
        </p:spPr>
        <p:txBody>
          <a:bodyPr wrap="square" rtlCol="0">
            <a:spAutoFit/>
          </a:bodyPr>
          <a:lstStyle/>
          <a:p>
            <a:r>
              <a:rPr lang="en-US" sz="2800" b="1" smtClean="0">
                <a:latin typeface="Arial" charset="0"/>
                <a:ea typeface="Arial" charset="0"/>
                <a:cs typeface="Arial" charset="0"/>
              </a:rPr>
              <a:t>Transparent 2</a:t>
            </a:r>
            <a:r>
              <a:rPr lang="en-US" sz="2800" b="1" baseline="30000" smtClean="0">
                <a:latin typeface="Arial" charset="0"/>
                <a:ea typeface="Arial" charset="0"/>
                <a:cs typeface="Arial" charset="0"/>
              </a:rPr>
              <a:t>nd</a:t>
            </a:r>
            <a:r>
              <a:rPr lang="en-US" sz="2800" b="1" smtClean="0">
                <a:latin typeface="Arial" charset="0"/>
                <a:ea typeface="Arial" charset="0"/>
                <a:cs typeface="Arial" charset="0"/>
              </a:rPr>
              <a:t> Tuesdays at 2:00 pm   </a:t>
            </a:r>
          </a:p>
          <a:p>
            <a:pPr algn="ctr"/>
            <a:r>
              <a:rPr lang="en-US" sz="2800" smtClean="0">
                <a:latin typeface="Arial" charset="0"/>
                <a:ea typeface="Arial" charset="0"/>
                <a:cs typeface="Arial" charset="0"/>
                <a:hlinkClick r:id="rId5"/>
              </a:rPr>
              <a:t>https</a:t>
            </a:r>
            <a:r>
              <a:rPr lang="en-US" sz="2800">
                <a:latin typeface="Arial" charset="0"/>
                <a:ea typeface="Arial" charset="0"/>
                <a:cs typeface="Arial" charset="0"/>
                <a:hlinkClick r:id="rId5"/>
              </a:rPr>
              <a:t>://zoom.us/s/337401450</a:t>
            </a:r>
            <a:endParaRPr lang="en-US" sz="2800">
              <a:latin typeface="Arial" charset="0"/>
              <a:ea typeface="Arial" charset="0"/>
              <a:cs typeface="Arial" charset="0"/>
            </a:endParaRPr>
          </a:p>
        </p:txBody>
      </p:sp>
    </p:spTree>
    <p:extLst>
      <p:ext uri="{BB962C8B-B14F-4D97-AF65-F5344CB8AC3E}">
        <p14:creationId xmlns:p14="http://schemas.microsoft.com/office/powerpoint/2010/main" val="7771776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Available Resources:</a:t>
            </a:r>
            <a:endParaRPr lang="en-US"/>
          </a:p>
        </p:txBody>
      </p:sp>
      <p:sp>
        <p:nvSpPr>
          <p:cNvPr id="3" name="Content Placeholder 2"/>
          <p:cNvSpPr>
            <a:spLocks noGrp="1"/>
          </p:cNvSpPr>
          <p:nvPr>
            <p:ph idx="1"/>
          </p:nvPr>
        </p:nvSpPr>
        <p:spPr/>
        <p:txBody>
          <a:bodyPr/>
          <a:lstStyle/>
          <a:p>
            <a:r>
              <a:rPr lang="en-US" smtClean="0"/>
              <a:t>TILT Survey and team reports on impact (confidence, belonging, employer skills)</a:t>
            </a:r>
          </a:p>
          <a:p>
            <a:r>
              <a:rPr lang="en-US" smtClean="0"/>
              <a:t>DRAFT Checklist for designing a Transparent Assignment</a:t>
            </a:r>
          </a:p>
          <a:p>
            <a:r>
              <a:rPr lang="en-US" smtClean="0"/>
              <a:t>DRAFT pilot test: Feedback from students to revise instructions for increased transparency</a:t>
            </a:r>
            <a:endParaRPr lang="en-US"/>
          </a:p>
        </p:txBody>
      </p:sp>
    </p:spTree>
    <p:extLst>
      <p:ext uri="{BB962C8B-B14F-4D97-AF65-F5344CB8AC3E}">
        <p14:creationId xmlns:p14="http://schemas.microsoft.com/office/powerpoint/2010/main" val="1835390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743200"/>
            <a:ext cx="8305800" cy="3581400"/>
          </a:xfrm>
          <a:effectLst>
            <a:outerShdw blurRad="152400" dist="317500" dir="5400000" sx="90000" sy="-19000" rotWithShape="0">
              <a:prstClr val="black">
                <a:alpha val="15000"/>
              </a:prstClr>
            </a:outerShdw>
          </a:effectLst>
          <a:scene3d>
            <a:camera prst="orthographicFront"/>
            <a:lightRig rig="threePt" dir="t"/>
          </a:scene3d>
          <a:sp3d>
            <a:bevelT prst="slope"/>
          </a:sp3d>
        </p:spPr>
        <p:txBody>
          <a:bodyPr>
            <a:normAutofit fontScale="90000"/>
          </a:bodyPr>
          <a:lstStyle/>
          <a:p>
            <a:pPr>
              <a:lnSpc>
                <a:spcPct val="120000"/>
              </a:lnSpc>
            </a:pPr>
            <a:r>
              <a:rPr lang="en-US" sz="3200" cap="none" smtClean="0">
                <a:solidFill>
                  <a:schemeClr val="bg1"/>
                </a:solidFill>
                <a:latin typeface="Arial"/>
                <a:cs typeface="Arial"/>
              </a:rPr>
              <a:t/>
            </a:r>
            <a:br>
              <a:rPr lang="en-US" sz="3200" cap="none" smtClean="0">
                <a:solidFill>
                  <a:schemeClr val="bg1"/>
                </a:solidFill>
                <a:latin typeface="Arial"/>
                <a:cs typeface="Arial"/>
              </a:rPr>
            </a:br>
            <a:r>
              <a:rPr lang="en-US" sz="3200" cap="none">
                <a:solidFill>
                  <a:schemeClr val="bg1"/>
                </a:solidFill>
                <a:latin typeface="Arial"/>
                <a:cs typeface="Arial"/>
              </a:rPr>
              <a:t/>
            </a:r>
            <a:br>
              <a:rPr lang="en-US" sz="3200" cap="none">
                <a:solidFill>
                  <a:schemeClr val="bg1"/>
                </a:solidFill>
                <a:latin typeface="Arial"/>
                <a:cs typeface="Arial"/>
              </a:rPr>
            </a:br>
            <a:r>
              <a:rPr lang="en-US" sz="3200" cap="none" smtClean="0">
                <a:solidFill>
                  <a:schemeClr val="bg1"/>
                </a:solidFill>
                <a:latin typeface="Arial"/>
                <a:cs typeface="Arial"/>
              </a:rPr>
              <a:t/>
            </a:r>
            <a:br>
              <a:rPr lang="en-US" sz="3200" cap="none" smtClean="0">
                <a:solidFill>
                  <a:schemeClr val="bg1"/>
                </a:solidFill>
                <a:latin typeface="Arial"/>
                <a:cs typeface="Arial"/>
              </a:rPr>
            </a:br>
            <a:r>
              <a:rPr lang="en-US" sz="3200" cap="none">
                <a:solidFill>
                  <a:schemeClr val="bg1"/>
                </a:solidFill>
                <a:latin typeface="Arial"/>
                <a:cs typeface="Arial"/>
              </a:rPr>
              <a:t/>
            </a:r>
            <a:br>
              <a:rPr lang="en-US" sz="3200" cap="none">
                <a:solidFill>
                  <a:schemeClr val="bg1"/>
                </a:solidFill>
                <a:latin typeface="Arial"/>
                <a:cs typeface="Arial"/>
              </a:rPr>
            </a:br>
            <a:r>
              <a:rPr lang="en-US" sz="3200" cap="none" smtClean="0">
                <a:solidFill>
                  <a:schemeClr val="bg1"/>
                </a:solidFill>
                <a:latin typeface="Arial"/>
                <a:cs typeface="Arial"/>
              </a:rPr>
              <a:t/>
            </a:r>
            <a:br>
              <a:rPr lang="en-US" sz="3200" cap="none" smtClean="0">
                <a:solidFill>
                  <a:schemeClr val="bg1"/>
                </a:solidFill>
                <a:latin typeface="Arial"/>
                <a:cs typeface="Arial"/>
              </a:rPr>
            </a:br>
            <a:r>
              <a:rPr lang="en-US" sz="3200" cap="none">
                <a:solidFill>
                  <a:schemeClr val="bg1"/>
                </a:solidFill>
                <a:latin typeface="Arial"/>
                <a:cs typeface="Arial"/>
              </a:rPr>
              <a:t/>
            </a:r>
            <a:br>
              <a:rPr lang="en-US" sz="3200" cap="none">
                <a:solidFill>
                  <a:schemeClr val="bg1"/>
                </a:solidFill>
                <a:latin typeface="Arial"/>
                <a:cs typeface="Arial"/>
              </a:rPr>
            </a:br>
            <a:r>
              <a:rPr lang="en-US" sz="3200" cap="none" smtClean="0">
                <a:solidFill>
                  <a:schemeClr val="bg1"/>
                </a:solidFill>
                <a:latin typeface="Arial"/>
                <a:cs typeface="Arial"/>
              </a:rPr>
              <a:t/>
            </a:r>
            <a:br>
              <a:rPr lang="en-US" sz="3200" cap="none" smtClean="0">
                <a:solidFill>
                  <a:schemeClr val="bg1"/>
                </a:solidFill>
                <a:latin typeface="Arial"/>
                <a:cs typeface="Arial"/>
              </a:rPr>
            </a:br>
            <a:r>
              <a:rPr lang="en-US" sz="3200" cap="none">
                <a:solidFill>
                  <a:schemeClr val="bg1"/>
                </a:solidFill>
                <a:latin typeface="Arial"/>
                <a:cs typeface="Arial"/>
              </a:rPr>
              <a:t/>
            </a:r>
            <a:br>
              <a:rPr lang="en-US" sz="3200" cap="none">
                <a:solidFill>
                  <a:schemeClr val="bg1"/>
                </a:solidFill>
                <a:latin typeface="Arial"/>
                <a:cs typeface="Arial"/>
              </a:rPr>
            </a:br>
            <a:r>
              <a:rPr lang="en-US" sz="3200" cap="none" smtClean="0">
                <a:solidFill>
                  <a:schemeClr val="bg1"/>
                </a:solidFill>
                <a:latin typeface="Arial"/>
                <a:cs typeface="Arial"/>
              </a:rPr>
              <a:t/>
            </a:r>
            <a:br>
              <a:rPr lang="en-US" sz="3200" cap="none" smtClean="0">
                <a:solidFill>
                  <a:schemeClr val="bg1"/>
                </a:solidFill>
                <a:latin typeface="Arial"/>
                <a:cs typeface="Arial"/>
              </a:rPr>
            </a:br>
            <a:r>
              <a:rPr lang="en-US" sz="3200" cap="none">
                <a:solidFill>
                  <a:schemeClr val="bg1"/>
                </a:solidFill>
                <a:latin typeface="Arial"/>
                <a:cs typeface="Arial"/>
              </a:rPr>
              <a:t/>
            </a:r>
            <a:br>
              <a:rPr lang="en-US" sz="3200" cap="none">
                <a:solidFill>
                  <a:schemeClr val="bg1"/>
                </a:solidFill>
                <a:latin typeface="Arial"/>
                <a:cs typeface="Arial"/>
              </a:rPr>
            </a:br>
            <a:r>
              <a:rPr lang="en-US" sz="3200" cap="none" smtClean="0">
                <a:solidFill>
                  <a:schemeClr val="bg1"/>
                </a:solidFill>
                <a:latin typeface="Arial"/>
                <a:cs typeface="Arial"/>
              </a:rPr>
              <a:t/>
            </a:r>
            <a:br>
              <a:rPr lang="en-US" sz="3200" cap="none" smtClean="0">
                <a:solidFill>
                  <a:schemeClr val="bg1"/>
                </a:solidFill>
                <a:latin typeface="Arial"/>
                <a:cs typeface="Arial"/>
              </a:rPr>
            </a:br>
            <a:r>
              <a:rPr lang="en-US" sz="3200" cap="none" smtClean="0">
                <a:solidFill>
                  <a:schemeClr val="bg1"/>
                </a:solidFill>
                <a:latin typeface="Arial"/>
                <a:cs typeface="Arial"/>
              </a:rPr>
              <a:t>          </a:t>
            </a:r>
            <a:br>
              <a:rPr lang="en-US" sz="3200" cap="none" smtClean="0">
                <a:solidFill>
                  <a:schemeClr val="bg1"/>
                </a:solidFill>
                <a:latin typeface="Arial"/>
                <a:cs typeface="Arial"/>
              </a:rPr>
            </a:br>
            <a:r>
              <a:rPr lang="en-US" sz="3200" cap="none" smtClean="0">
                <a:solidFill>
                  <a:schemeClr val="bg1"/>
                </a:solidFill>
                <a:latin typeface="Arial"/>
                <a:cs typeface="Arial"/>
              </a:rPr>
              <a:t/>
            </a:r>
            <a:br>
              <a:rPr lang="en-US" sz="3200" cap="none" smtClean="0">
                <a:solidFill>
                  <a:schemeClr val="bg1"/>
                </a:solidFill>
                <a:latin typeface="Arial"/>
                <a:cs typeface="Arial"/>
              </a:rPr>
            </a:br>
            <a:r>
              <a:rPr lang="en-US" sz="3200" cap="none" smtClean="0">
                <a:solidFill>
                  <a:schemeClr val="bg1"/>
                </a:solidFill>
                <a:latin typeface="Arial"/>
                <a:cs typeface="Arial"/>
              </a:rPr>
              <a:t/>
            </a:r>
            <a:br>
              <a:rPr lang="en-US" sz="3200" cap="none" smtClean="0">
                <a:solidFill>
                  <a:schemeClr val="bg1"/>
                </a:solidFill>
                <a:latin typeface="Arial"/>
                <a:cs typeface="Arial"/>
              </a:rPr>
            </a:br>
            <a:r>
              <a:rPr lang="en-US" sz="3200" cap="none">
                <a:solidFill>
                  <a:schemeClr val="bg1"/>
                </a:solidFill>
                <a:latin typeface="Arial"/>
                <a:cs typeface="Arial"/>
              </a:rPr>
              <a:t/>
            </a:r>
            <a:br>
              <a:rPr lang="en-US" sz="3200" cap="none">
                <a:solidFill>
                  <a:schemeClr val="bg1"/>
                </a:solidFill>
                <a:latin typeface="Arial"/>
                <a:cs typeface="Arial"/>
              </a:rPr>
            </a:br>
            <a:r>
              <a:rPr lang="en-US" sz="3200" cap="none" smtClean="0">
                <a:solidFill>
                  <a:schemeClr val="bg1"/>
                </a:solidFill>
                <a:latin typeface="Arial"/>
                <a:cs typeface="Arial"/>
              </a:rPr>
              <a:t/>
            </a:r>
            <a:br>
              <a:rPr lang="en-US" sz="3200" cap="none" smtClean="0">
                <a:solidFill>
                  <a:schemeClr val="bg1"/>
                </a:solidFill>
                <a:latin typeface="Arial"/>
                <a:cs typeface="Arial"/>
              </a:rPr>
            </a:br>
            <a:r>
              <a:rPr lang="en-US" sz="3200" cap="none">
                <a:solidFill>
                  <a:schemeClr val="bg1"/>
                </a:solidFill>
                <a:latin typeface="Arial"/>
                <a:cs typeface="Arial"/>
              </a:rPr>
              <a:t/>
            </a:r>
            <a:br>
              <a:rPr lang="en-US" sz="3200" cap="none">
                <a:solidFill>
                  <a:schemeClr val="bg1"/>
                </a:solidFill>
                <a:latin typeface="Arial"/>
                <a:cs typeface="Arial"/>
              </a:rPr>
            </a:br>
            <a:r>
              <a:rPr lang="en-US" sz="4000" cap="none" smtClean="0">
                <a:solidFill>
                  <a:schemeClr val="bg1"/>
                </a:solidFill>
                <a:latin typeface="Arial"/>
                <a:cs typeface="Arial"/>
              </a:rPr>
              <a:t>Equity </a:t>
            </a:r>
            <a:r>
              <a:rPr lang="en-US" sz="4000" cap="none">
                <a:solidFill>
                  <a:schemeClr val="bg1"/>
                </a:solidFill>
                <a:latin typeface="Arial"/>
                <a:cs typeface="Arial"/>
              </a:rPr>
              <a:t>of </a:t>
            </a:r>
            <a:r>
              <a:rPr lang="en-US" sz="4000" cap="none" smtClean="0">
                <a:solidFill>
                  <a:schemeClr val="bg1"/>
                </a:solidFill>
                <a:latin typeface="Arial"/>
                <a:cs typeface="Arial"/>
              </a:rPr>
              <a:t>Access</a:t>
            </a:r>
            <a:br>
              <a:rPr lang="en-US" sz="4000" cap="none" smtClean="0">
                <a:solidFill>
                  <a:schemeClr val="bg1"/>
                </a:solidFill>
                <a:latin typeface="Arial"/>
                <a:cs typeface="Arial"/>
              </a:rPr>
            </a:br>
            <a:r>
              <a:rPr lang="en-US" sz="4000" cap="none">
                <a:solidFill>
                  <a:schemeClr val="bg1"/>
                </a:solidFill>
                <a:latin typeface="Arial"/>
                <a:cs typeface="Arial"/>
              </a:rPr>
              <a:t/>
            </a:r>
            <a:br>
              <a:rPr lang="en-US" sz="4000" cap="none">
                <a:solidFill>
                  <a:schemeClr val="bg1"/>
                </a:solidFill>
                <a:latin typeface="Arial"/>
                <a:cs typeface="Arial"/>
              </a:rPr>
            </a:br>
            <a:r>
              <a:rPr lang="en-US" sz="3200" cap="none" smtClean="0">
                <a:solidFill>
                  <a:schemeClr val="bg1"/>
                </a:solidFill>
                <a:latin typeface="Arial"/>
                <a:cs typeface="Arial"/>
              </a:rPr>
              <a:t/>
            </a:r>
            <a:br>
              <a:rPr lang="en-US" sz="3200" cap="none" smtClean="0">
                <a:solidFill>
                  <a:schemeClr val="bg1"/>
                </a:solidFill>
                <a:latin typeface="Arial"/>
                <a:cs typeface="Arial"/>
              </a:rPr>
            </a:br>
            <a:r>
              <a:rPr lang="en-US" sz="3200" cap="none" smtClean="0">
                <a:solidFill>
                  <a:schemeClr val="bg1"/>
                </a:solidFill>
                <a:latin typeface="Arial"/>
                <a:cs typeface="Arial"/>
              </a:rPr>
              <a:t/>
            </a:r>
            <a:br>
              <a:rPr lang="en-US" sz="3200" cap="none" smtClean="0">
                <a:solidFill>
                  <a:schemeClr val="bg1"/>
                </a:solidFill>
                <a:latin typeface="Arial"/>
                <a:cs typeface="Arial"/>
              </a:rPr>
            </a:br>
            <a:r>
              <a:rPr lang="en-US" sz="4000" cap="none" smtClean="0">
                <a:solidFill>
                  <a:schemeClr val="bg1"/>
                </a:solidFill>
                <a:latin typeface="Arial"/>
                <a:cs typeface="Arial"/>
              </a:rPr>
              <a:t>Equity of Experience</a:t>
            </a:r>
            <a:r>
              <a:rPr lang="en-US" sz="3200" cap="none" smtClean="0">
                <a:solidFill>
                  <a:schemeClr val="bg1"/>
                </a:solidFill>
                <a:latin typeface="Arial"/>
                <a:cs typeface="Arial"/>
              </a:rPr>
              <a:t/>
            </a:r>
            <a:br>
              <a:rPr lang="en-US" sz="3200" cap="none" smtClean="0">
                <a:solidFill>
                  <a:schemeClr val="bg1"/>
                </a:solidFill>
                <a:latin typeface="Arial"/>
                <a:cs typeface="Arial"/>
              </a:rPr>
            </a:br>
            <a:r>
              <a:rPr lang="en-US" sz="3200" cap="none">
                <a:solidFill>
                  <a:schemeClr val="bg1"/>
                </a:solidFill>
                <a:latin typeface="Arial"/>
                <a:cs typeface="Arial"/>
              </a:rPr>
              <a:t/>
            </a:r>
            <a:br>
              <a:rPr lang="en-US" sz="3200" cap="none">
                <a:solidFill>
                  <a:schemeClr val="bg1"/>
                </a:solidFill>
                <a:latin typeface="Arial"/>
                <a:cs typeface="Arial"/>
              </a:rPr>
            </a:br>
            <a:r>
              <a:rPr lang="en-US" sz="3200" cap="none" smtClean="0">
                <a:solidFill>
                  <a:schemeClr val="bg1"/>
                </a:solidFill>
                <a:latin typeface="Arial"/>
                <a:cs typeface="Arial"/>
              </a:rPr>
              <a:t/>
            </a:r>
            <a:br>
              <a:rPr lang="en-US" sz="3200" cap="none" smtClean="0">
                <a:solidFill>
                  <a:schemeClr val="bg1"/>
                </a:solidFill>
                <a:latin typeface="Arial"/>
                <a:cs typeface="Arial"/>
              </a:rPr>
            </a:br>
            <a:endParaRPr lang="en-US" sz="3200" cap="none">
              <a:solidFill>
                <a:schemeClr val="bg1"/>
              </a:solidFill>
              <a:latin typeface="Arial"/>
              <a:cs typeface="Arial"/>
            </a:endParaRPr>
          </a:p>
        </p:txBody>
      </p:sp>
      <p:sp>
        <p:nvSpPr>
          <p:cNvPr id="4" name="Not Equal 3"/>
          <p:cNvSpPr/>
          <p:nvPr/>
        </p:nvSpPr>
        <p:spPr>
          <a:xfrm>
            <a:off x="3505200" y="2590800"/>
            <a:ext cx="1905000" cy="1143000"/>
          </a:xfrm>
          <a:prstGeom prst="mathNotEqual">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5" name="TextBox 4"/>
          <p:cNvSpPr txBox="1"/>
          <p:nvPr/>
        </p:nvSpPr>
        <p:spPr>
          <a:xfrm rot="20218938">
            <a:off x="233837" y="977974"/>
            <a:ext cx="4453463" cy="830997"/>
          </a:xfrm>
          <a:prstGeom prst="rect">
            <a:avLst/>
          </a:prstGeom>
          <a:noFill/>
        </p:spPr>
        <p:txBody>
          <a:bodyPr wrap="none" rtlCol="0">
            <a:spAutoFit/>
          </a:bodyPr>
          <a:lstStyle/>
          <a:p>
            <a:r>
              <a:rPr lang="en-US" sz="2400" b="1" smtClean="0">
                <a:solidFill>
                  <a:srgbClr val="C00000"/>
                </a:solidFill>
                <a:latin typeface="Arial Narrow" charset="0"/>
                <a:ea typeface="Arial Narrow" charset="0"/>
                <a:cs typeface="Arial Narrow" charset="0"/>
              </a:rPr>
              <a:t> Underrep, First Gen, Low Income: </a:t>
            </a:r>
          </a:p>
          <a:p>
            <a:r>
              <a:rPr lang="en-US" sz="2400" b="1" smtClean="0">
                <a:solidFill>
                  <a:srgbClr val="C00000"/>
                </a:solidFill>
                <a:latin typeface="Arial Narrow" charset="0"/>
                <a:ea typeface="Arial Narrow" charset="0"/>
                <a:cs typeface="Arial Narrow" charset="0"/>
              </a:rPr>
              <a:t>half as likely to complete in 4 years</a:t>
            </a:r>
            <a:endParaRPr lang="en-US" sz="2400" b="1">
              <a:solidFill>
                <a:srgbClr val="C00000"/>
              </a:solidFill>
              <a:latin typeface="Arial Narrow" charset="0"/>
              <a:ea typeface="Arial Narrow" charset="0"/>
              <a:cs typeface="Arial Narrow" charset="0"/>
            </a:endParaRPr>
          </a:p>
        </p:txBody>
      </p:sp>
      <p:sp>
        <p:nvSpPr>
          <p:cNvPr id="7" name="TextBox 6"/>
          <p:cNvSpPr txBox="1"/>
          <p:nvPr/>
        </p:nvSpPr>
        <p:spPr>
          <a:xfrm rot="1029905">
            <a:off x="913952" y="4731336"/>
            <a:ext cx="2104671" cy="830997"/>
          </a:xfrm>
          <a:prstGeom prst="rect">
            <a:avLst/>
          </a:prstGeom>
          <a:noFill/>
        </p:spPr>
        <p:txBody>
          <a:bodyPr wrap="square" rtlCol="0">
            <a:spAutoFit/>
          </a:bodyPr>
          <a:lstStyle/>
          <a:p>
            <a:r>
              <a:rPr lang="en-US" sz="2400" b="1" smtClean="0">
                <a:solidFill>
                  <a:srgbClr val="C00000"/>
                </a:solidFill>
                <a:latin typeface="Arial Narrow" charset="0"/>
                <a:ea typeface="Arial Narrow" charset="0"/>
                <a:cs typeface="Arial Narrow" charset="0"/>
              </a:rPr>
              <a:t>   Gatekeepers stunt research</a:t>
            </a:r>
            <a:endParaRPr lang="en-US" sz="2400" b="1">
              <a:solidFill>
                <a:srgbClr val="C00000"/>
              </a:solidFill>
              <a:latin typeface="Arial Narrow" charset="0"/>
              <a:ea typeface="Arial Narrow" charset="0"/>
              <a:cs typeface="Arial Narrow" charset="0"/>
            </a:endParaRPr>
          </a:p>
        </p:txBody>
      </p:sp>
      <p:sp>
        <p:nvSpPr>
          <p:cNvPr id="8" name="TextBox 7"/>
          <p:cNvSpPr txBox="1"/>
          <p:nvPr/>
        </p:nvSpPr>
        <p:spPr>
          <a:xfrm rot="20044525">
            <a:off x="5560602" y="4481094"/>
            <a:ext cx="2935692" cy="830997"/>
          </a:xfrm>
          <a:prstGeom prst="rect">
            <a:avLst/>
          </a:prstGeom>
          <a:noFill/>
        </p:spPr>
        <p:txBody>
          <a:bodyPr wrap="square" rtlCol="0">
            <a:spAutoFit/>
          </a:bodyPr>
          <a:lstStyle/>
          <a:p>
            <a:r>
              <a:rPr lang="en-US" sz="2400" b="1" smtClean="0">
                <a:solidFill>
                  <a:srgbClr val="C00000"/>
                </a:solidFill>
                <a:latin typeface="arial narrow" charset="0"/>
              </a:rPr>
              <a:t>Well-prepared novices don’t think like experts</a:t>
            </a:r>
            <a:endParaRPr lang="en-US" sz="2400" b="1">
              <a:solidFill>
                <a:srgbClr val="C00000"/>
              </a:solidFill>
              <a:latin typeface="arial narrow" charset="0"/>
            </a:endParaRPr>
          </a:p>
        </p:txBody>
      </p:sp>
      <p:sp>
        <p:nvSpPr>
          <p:cNvPr id="9" name="TextBox 8"/>
          <p:cNvSpPr txBox="1"/>
          <p:nvPr/>
        </p:nvSpPr>
        <p:spPr>
          <a:xfrm rot="1938514">
            <a:off x="5393348" y="1121357"/>
            <a:ext cx="3509870" cy="769441"/>
          </a:xfrm>
          <a:prstGeom prst="rect">
            <a:avLst/>
          </a:prstGeom>
          <a:noFill/>
        </p:spPr>
        <p:txBody>
          <a:bodyPr wrap="square" rtlCol="0">
            <a:spAutoFit/>
          </a:bodyPr>
          <a:lstStyle/>
          <a:p>
            <a:r>
              <a:rPr lang="en-US" sz="2000" smtClean="0">
                <a:latin typeface="Arial Narrow" charset="0"/>
                <a:ea typeface="Arial Narrow" charset="0"/>
                <a:cs typeface="Arial Narrow" charset="0"/>
              </a:rPr>
              <a:t>       </a:t>
            </a:r>
            <a:r>
              <a:rPr lang="en-US" sz="2200" b="1" smtClean="0">
                <a:solidFill>
                  <a:schemeClr val="accent5"/>
                </a:solidFill>
                <a:latin typeface="Arial Narrow" charset="0"/>
                <a:ea typeface="Arial Narrow" charset="0"/>
                <a:cs typeface="Arial Narrow" charset="0"/>
              </a:rPr>
              <a:t>High-achievement in HS can frustrate college success</a:t>
            </a:r>
          </a:p>
        </p:txBody>
      </p:sp>
    </p:spTree>
    <p:extLst>
      <p:ext uri="{BB962C8B-B14F-4D97-AF65-F5344CB8AC3E}">
        <p14:creationId xmlns:p14="http://schemas.microsoft.com/office/powerpoint/2010/main" val="116703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 calcmode="lin" valueType="num">
                                      <p:cBhvr additive="base">
                                        <p:cTn id="3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t>
            </a: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7445664"/>
              </p:ext>
            </p:extLst>
          </p:nvPr>
        </p:nvGraphicFramePr>
        <p:xfrm>
          <a:off x="381000" y="121920"/>
          <a:ext cx="8534400" cy="6736080"/>
        </p:xfrm>
        <a:graphic>
          <a:graphicData uri="http://schemas.openxmlformats.org/drawingml/2006/table">
            <a:tbl>
              <a:tblPr firstRow="1" bandRow="1">
                <a:tableStyleId>{7DF18680-E054-41AD-8BC1-D1AEF772440D}</a:tableStyleId>
              </a:tblPr>
              <a:tblGrid>
                <a:gridCol w="4106174"/>
                <a:gridCol w="4428226"/>
              </a:tblGrid>
              <a:tr h="503879">
                <a:tc>
                  <a:txBody>
                    <a:bodyPr/>
                    <a:lstStyle/>
                    <a:p>
                      <a:pPr algn="ctr"/>
                      <a:r>
                        <a:rPr lang="en-US" sz="2200" smtClean="0">
                          <a:solidFill>
                            <a:schemeClr val="bg2"/>
                          </a:solidFill>
                          <a:latin typeface="Arial Narrow" charset="0"/>
                          <a:ea typeface="Arial Narrow" charset="0"/>
                          <a:cs typeface="Arial Narrow" charset="0"/>
                        </a:rPr>
                        <a:t>Your</a:t>
                      </a:r>
                      <a:r>
                        <a:rPr lang="en-US" sz="2200" baseline="0" smtClean="0">
                          <a:solidFill>
                            <a:schemeClr val="bg2"/>
                          </a:solidFill>
                          <a:latin typeface="Arial Narrow" charset="0"/>
                          <a:ea typeface="Arial Narrow" charset="0"/>
                          <a:cs typeface="Arial Narrow" charset="0"/>
                        </a:rPr>
                        <a:t> Challenges</a:t>
                      </a:r>
                      <a:endParaRPr lang="en-US" sz="2200">
                        <a:solidFill>
                          <a:schemeClr val="bg2"/>
                        </a:solidFill>
                        <a:latin typeface="Arial Narrow" charset="0"/>
                        <a:ea typeface="Arial Narrow" charset="0"/>
                        <a:cs typeface="Arial Narrow" charset="0"/>
                      </a:endParaRPr>
                    </a:p>
                  </a:txBody>
                  <a:tcPr/>
                </a:tc>
                <a:tc>
                  <a:txBody>
                    <a:bodyPr/>
                    <a:lstStyle/>
                    <a:p>
                      <a:pPr algn="ctr"/>
                      <a:r>
                        <a:rPr lang="en-US" sz="2200" b="1" smtClean="0">
                          <a:solidFill>
                            <a:schemeClr val="bg2"/>
                          </a:solidFill>
                          <a:latin typeface="Arial Narrow" charset="0"/>
                          <a:ea typeface="Arial Narrow" charset="0"/>
                          <a:cs typeface="Arial Narrow" charset="0"/>
                        </a:rPr>
                        <a:t>Your Strategies</a:t>
                      </a:r>
                      <a:endParaRPr lang="en-US" sz="2200" b="1">
                        <a:solidFill>
                          <a:schemeClr val="bg2"/>
                        </a:solidFill>
                        <a:latin typeface="Arial Narrow" charset="0"/>
                        <a:ea typeface="Arial Narrow" charset="0"/>
                        <a:cs typeface="Arial Narrow" charset="0"/>
                      </a:endParaRPr>
                    </a:p>
                  </a:txBody>
                  <a:tcPr/>
                </a:tc>
              </a:tr>
              <a:tr h="2215074">
                <a:tc>
                  <a:txBody>
                    <a:bodyPr/>
                    <a:lstStyle/>
                    <a:p>
                      <a:r>
                        <a:rPr lang="en-US" sz="2200" b="1" smtClean="0">
                          <a:solidFill>
                            <a:srgbClr val="C00000"/>
                          </a:solidFill>
                          <a:latin typeface="Arial Narrow" charset="0"/>
                          <a:ea typeface="Arial Narrow" charset="0"/>
                          <a:cs typeface="Arial Narrow" charset="0"/>
                        </a:rPr>
                        <a:t>Lack of preparation / understanding</a:t>
                      </a:r>
                    </a:p>
                    <a:p>
                      <a:pPr marL="342900" indent="-342900">
                        <a:buFont typeface="Arial" charset="0"/>
                        <a:buChar char="•"/>
                      </a:pPr>
                      <a:r>
                        <a:rPr lang="en-US" sz="2200" b="1" smtClean="0">
                          <a:solidFill>
                            <a:schemeClr val="bg1"/>
                          </a:solidFill>
                          <a:latin typeface="Arial Narrow" charset="0"/>
                          <a:ea typeface="Arial Narrow" charset="0"/>
                          <a:cs typeface="Arial Narrow" charset="0"/>
                        </a:rPr>
                        <a:t>critical thinking skills </a:t>
                      </a:r>
                    </a:p>
                    <a:p>
                      <a:pPr marL="342900" indent="-342900">
                        <a:buFont typeface="Arial" charset="0"/>
                        <a:buChar char="•"/>
                      </a:pPr>
                      <a:r>
                        <a:rPr lang="en-US" sz="2200" b="1" smtClean="0">
                          <a:solidFill>
                            <a:schemeClr val="bg1"/>
                          </a:solidFill>
                          <a:latin typeface="Arial Narrow" charset="0"/>
                          <a:ea typeface="Arial Narrow" charset="0"/>
                          <a:cs typeface="Arial Narrow" charset="0"/>
                        </a:rPr>
                        <a:t>apply prior expectations</a:t>
                      </a:r>
                    </a:p>
                    <a:p>
                      <a:pPr marL="342900" indent="-342900">
                        <a:buFont typeface="Arial" charset="0"/>
                        <a:buChar char="•"/>
                      </a:pPr>
                      <a:r>
                        <a:rPr lang="en-US" sz="2200" b="1" smtClean="0">
                          <a:solidFill>
                            <a:schemeClr val="bg1"/>
                          </a:solidFill>
                          <a:latin typeface="Arial Narrow" charset="0"/>
                          <a:ea typeface="Arial Narrow" charset="0"/>
                          <a:cs typeface="Arial Narrow" charset="0"/>
                        </a:rPr>
                        <a:t>unclear about expectations</a:t>
                      </a:r>
                    </a:p>
                    <a:p>
                      <a:pPr marL="342900" indent="-342900">
                        <a:buFont typeface="Arial" charset="0"/>
                        <a:buChar char="•"/>
                      </a:pPr>
                      <a:r>
                        <a:rPr lang="en-US" sz="2200" b="1" smtClean="0">
                          <a:solidFill>
                            <a:schemeClr val="bg1"/>
                          </a:solidFill>
                          <a:latin typeface="Arial Narrow" charset="0"/>
                          <a:ea typeface="Arial Narrow" charset="0"/>
                          <a:cs typeface="Arial Narrow" charset="0"/>
                        </a:rPr>
                        <a:t>don’t</a:t>
                      </a:r>
                      <a:r>
                        <a:rPr lang="en-US" sz="2200" b="1" baseline="0" smtClean="0">
                          <a:solidFill>
                            <a:schemeClr val="bg1"/>
                          </a:solidFill>
                          <a:latin typeface="Arial Narrow" charset="0"/>
                          <a:ea typeface="Arial Narrow" charset="0"/>
                          <a:cs typeface="Arial Narrow" charset="0"/>
                        </a:rPr>
                        <a:t> use/know resources</a:t>
                      </a:r>
                      <a:endParaRPr lang="en-US" sz="2200" b="1">
                        <a:solidFill>
                          <a:schemeClr val="bg1"/>
                        </a:solidFill>
                        <a:latin typeface="Arial Narrow" charset="0"/>
                        <a:ea typeface="Arial Narrow" charset="0"/>
                        <a:cs typeface="Arial Narrow" charset="0"/>
                      </a:endParaRPr>
                    </a:p>
                  </a:txBody>
                  <a:tcPr>
                    <a:solidFill>
                      <a:schemeClr val="bg2"/>
                    </a:solidFill>
                  </a:tcPr>
                </a:tc>
                <a:tc>
                  <a:txBody>
                    <a:bodyPr/>
                    <a:lstStyle/>
                    <a:p>
                      <a:pPr marL="342900" indent="-342900">
                        <a:buFont typeface="Arial" charset="0"/>
                        <a:buChar char="•"/>
                      </a:pPr>
                      <a:r>
                        <a:rPr lang="en-US" sz="2200" b="1" dirty="0" smtClean="0">
                          <a:solidFill>
                            <a:schemeClr val="bg1"/>
                          </a:solidFill>
                          <a:latin typeface="Arial Narrow" charset="0"/>
                          <a:ea typeface="Arial Narrow" charset="0"/>
                          <a:cs typeface="Arial Narrow" charset="0"/>
                        </a:rPr>
                        <a:t>smaller staggered tasks</a:t>
                      </a:r>
                      <a:r>
                        <a:rPr lang="en-US" sz="2200" b="1" baseline="0" dirty="0" smtClean="0">
                          <a:solidFill>
                            <a:schemeClr val="bg1"/>
                          </a:solidFill>
                          <a:latin typeface="Arial Narrow" charset="0"/>
                          <a:ea typeface="Arial Narrow" charset="0"/>
                          <a:cs typeface="Arial Narrow" charset="0"/>
                        </a:rPr>
                        <a:t> in sequence with regular due dates</a:t>
                      </a:r>
                    </a:p>
                    <a:p>
                      <a:pPr marL="342900" indent="-342900">
                        <a:buFont typeface="Arial" charset="0"/>
                        <a:buChar char="•"/>
                      </a:pPr>
                      <a:r>
                        <a:rPr lang="en-US" sz="2200" b="1" baseline="0" dirty="0" smtClean="0">
                          <a:solidFill>
                            <a:schemeClr val="bg1"/>
                          </a:solidFill>
                          <a:latin typeface="Arial Narrow" charset="0"/>
                          <a:ea typeface="Arial Narrow" charset="0"/>
                          <a:cs typeface="Arial Narrow" charset="0"/>
                        </a:rPr>
                        <a:t>students submit workplan before starting</a:t>
                      </a:r>
                    </a:p>
                    <a:p>
                      <a:pPr marL="342900" indent="-342900">
                        <a:buFont typeface="Arial" charset="0"/>
                        <a:buChar char="•"/>
                      </a:pPr>
                      <a:r>
                        <a:rPr lang="en-US" sz="2200" b="1" baseline="0" dirty="0" smtClean="0">
                          <a:solidFill>
                            <a:schemeClr val="bg1"/>
                          </a:solidFill>
                          <a:latin typeface="Arial Narrow" charset="0"/>
                          <a:ea typeface="Arial Narrow" charset="0"/>
                          <a:cs typeface="Arial Narrow" charset="0"/>
                        </a:rPr>
                        <a:t>offer multiple examples: past work</a:t>
                      </a:r>
                    </a:p>
                  </a:txBody>
                  <a:tcPr>
                    <a:solidFill>
                      <a:schemeClr val="bg2"/>
                    </a:solidFill>
                  </a:tcPr>
                </a:tc>
              </a:tr>
              <a:tr h="1929628">
                <a:tc>
                  <a:txBody>
                    <a:bodyPr/>
                    <a:lstStyle/>
                    <a:p>
                      <a:r>
                        <a:rPr lang="en-US" sz="2200" b="1" dirty="0" smtClean="0">
                          <a:solidFill>
                            <a:srgbClr val="C00000"/>
                          </a:solidFill>
                          <a:latin typeface="Arial Narrow" charset="0"/>
                          <a:ea typeface="Arial Narrow" charset="0"/>
                          <a:cs typeface="Arial Narrow" charset="0"/>
                        </a:rPr>
                        <a:t>Motivation</a:t>
                      </a:r>
                    </a:p>
                    <a:p>
                      <a:pPr marL="342900" indent="-342900">
                        <a:buFont typeface="Arial" charset="0"/>
                        <a:buChar char="•"/>
                      </a:pPr>
                      <a:r>
                        <a:rPr lang="en-US" sz="2200" b="1" dirty="0" smtClean="0">
                          <a:solidFill>
                            <a:schemeClr val="bg1"/>
                          </a:solidFill>
                          <a:latin typeface="Arial Narrow" charset="0"/>
                          <a:ea typeface="Arial Narrow" charset="0"/>
                          <a:cs typeface="Arial Narrow" charset="0"/>
                        </a:rPr>
                        <a:t>feel</a:t>
                      </a:r>
                      <a:r>
                        <a:rPr lang="en-US" sz="2200" b="1" baseline="0" dirty="0" smtClean="0">
                          <a:solidFill>
                            <a:schemeClr val="bg1"/>
                          </a:solidFill>
                          <a:latin typeface="Arial Narrow" charset="0"/>
                          <a:ea typeface="Arial Narrow" charset="0"/>
                          <a:cs typeface="Arial Narrow" charset="0"/>
                        </a:rPr>
                        <a:t> overwhelmed</a:t>
                      </a:r>
                    </a:p>
                    <a:p>
                      <a:pPr marL="342900" indent="-342900">
                        <a:buFont typeface="Arial" charset="0"/>
                        <a:buChar char="•"/>
                      </a:pPr>
                      <a:r>
                        <a:rPr lang="en-US" sz="2200" b="1" baseline="0" dirty="0" smtClean="0">
                          <a:solidFill>
                            <a:schemeClr val="bg1"/>
                          </a:solidFill>
                          <a:latin typeface="Arial Narrow" charset="0"/>
                          <a:ea typeface="Arial Narrow" charset="0"/>
                          <a:cs typeface="Arial Narrow" charset="0"/>
                        </a:rPr>
                        <a:t>fear of failure</a:t>
                      </a:r>
                    </a:p>
                    <a:p>
                      <a:pPr marL="342900" indent="-342900">
                        <a:buFont typeface="Arial" charset="0"/>
                        <a:buChar char="•"/>
                      </a:pPr>
                      <a:r>
                        <a:rPr lang="en-US" sz="2200" b="1" baseline="0" dirty="0" smtClean="0">
                          <a:solidFill>
                            <a:schemeClr val="bg1"/>
                          </a:solidFill>
                          <a:latin typeface="Arial Narrow" charset="0"/>
                          <a:ea typeface="Arial Narrow" charset="0"/>
                          <a:cs typeface="Arial Narrow" charset="0"/>
                        </a:rPr>
                        <a:t>anxiety</a:t>
                      </a:r>
                    </a:p>
                    <a:p>
                      <a:pPr marL="342900" indent="-342900">
                        <a:buFont typeface="Arial" charset="0"/>
                        <a:buChar char="•"/>
                      </a:pPr>
                      <a:r>
                        <a:rPr lang="en-US" sz="2200" b="1" baseline="0" dirty="0" smtClean="0">
                          <a:solidFill>
                            <a:schemeClr val="bg1"/>
                          </a:solidFill>
                          <a:latin typeface="Arial Narrow" charset="0"/>
                          <a:ea typeface="Arial Narrow" charset="0"/>
                          <a:cs typeface="Arial Narrow" charset="0"/>
                        </a:rPr>
                        <a:t>don’t know how to proceed</a:t>
                      </a:r>
                      <a:endParaRPr lang="en-US" sz="2200" b="1" dirty="0">
                        <a:solidFill>
                          <a:schemeClr val="bg1"/>
                        </a:solidFill>
                        <a:latin typeface="Arial Narrow" charset="0"/>
                        <a:ea typeface="Arial Narrow" charset="0"/>
                        <a:cs typeface="Arial Narrow" charset="0"/>
                      </a:endParaRPr>
                    </a:p>
                  </a:txBody>
                  <a:tcPr>
                    <a:solidFill>
                      <a:schemeClr val="bg2"/>
                    </a:solidFill>
                  </a:tcPr>
                </a:tc>
                <a:tc>
                  <a:txBody>
                    <a:bodyPr/>
                    <a:lstStyle/>
                    <a:p>
                      <a:pPr marL="342900" indent="-342900">
                        <a:buFont typeface="Arial" charset="0"/>
                        <a:buChar char="•"/>
                      </a:pPr>
                      <a:r>
                        <a:rPr lang="en-US" sz="2200" b="1" dirty="0" smtClean="0">
                          <a:solidFill>
                            <a:schemeClr val="bg1"/>
                          </a:solidFill>
                          <a:latin typeface="Arial Narrow" charset="0"/>
                          <a:ea typeface="Arial Narrow" charset="0"/>
                          <a:cs typeface="Arial Narrow" charset="0"/>
                        </a:rPr>
                        <a:t>critique examples of work </a:t>
                      </a:r>
                      <a:r>
                        <a:rPr lang="en-US" sz="1800" b="1" dirty="0" smtClean="0">
                          <a:solidFill>
                            <a:schemeClr val="bg1"/>
                          </a:solidFill>
                          <a:latin typeface="Arial Narrow" charset="0"/>
                          <a:ea typeface="Arial Narrow" charset="0"/>
                          <a:cs typeface="Arial Narrow" charset="0"/>
                        </a:rPr>
                        <a:t>in- class </a:t>
                      </a:r>
                    </a:p>
                    <a:p>
                      <a:pPr marL="342900" indent="-342900">
                        <a:buFont typeface="Arial" charset="0"/>
                        <a:buChar char="•"/>
                      </a:pPr>
                      <a:r>
                        <a:rPr lang="en-US" sz="2200" b="1" dirty="0" smtClean="0">
                          <a:solidFill>
                            <a:schemeClr val="bg1"/>
                          </a:solidFill>
                          <a:latin typeface="Arial Narrow" charset="0"/>
                          <a:ea typeface="Arial Narrow" charset="0"/>
                          <a:cs typeface="Arial Narrow" charset="0"/>
                        </a:rPr>
                        <a:t>guided peer response</a:t>
                      </a:r>
                      <a:r>
                        <a:rPr lang="en-US" sz="2200" b="1" baseline="0" dirty="0" smtClean="0">
                          <a:solidFill>
                            <a:schemeClr val="bg1"/>
                          </a:solidFill>
                          <a:latin typeface="Arial Narrow" charset="0"/>
                          <a:ea typeface="Arial Narrow" charset="0"/>
                          <a:cs typeface="Arial Narrow" charset="0"/>
                        </a:rPr>
                        <a:t> practice</a:t>
                      </a:r>
                    </a:p>
                    <a:p>
                      <a:pPr marL="342900" indent="-342900">
                        <a:buFont typeface="Arial" charset="0"/>
                        <a:buChar char="•"/>
                      </a:pPr>
                      <a:r>
                        <a:rPr lang="en-US" sz="2200" b="1" baseline="0" dirty="0" smtClean="0">
                          <a:solidFill>
                            <a:schemeClr val="bg1"/>
                          </a:solidFill>
                          <a:latin typeface="Arial Narrow" charset="0"/>
                          <a:ea typeface="Arial Narrow" charset="0"/>
                          <a:cs typeface="Arial Narrow" charset="0"/>
                        </a:rPr>
                        <a:t>drafts with feedback</a:t>
                      </a:r>
                    </a:p>
                    <a:p>
                      <a:pPr marL="342900" indent="-342900">
                        <a:buFont typeface="Arial" charset="0"/>
                        <a:buChar char="•"/>
                      </a:pPr>
                      <a:r>
                        <a:rPr lang="en-US" sz="2200" b="1" baseline="0" dirty="0" smtClean="0">
                          <a:solidFill>
                            <a:schemeClr val="bg1"/>
                          </a:solidFill>
                          <a:latin typeface="Arial Narrow" charset="0"/>
                          <a:ea typeface="Arial Narrow" charset="0"/>
                          <a:cs typeface="Arial Narrow" charset="0"/>
                        </a:rPr>
                        <a:t>low-stakes chances to practice before the big work is due</a:t>
                      </a:r>
                      <a:endParaRPr lang="en-US" sz="2200" b="1" dirty="0">
                        <a:solidFill>
                          <a:schemeClr val="bg1"/>
                        </a:solidFill>
                        <a:latin typeface="Arial Narrow" charset="0"/>
                        <a:ea typeface="Arial Narrow" charset="0"/>
                        <a:cs typeface="Arial Narrow" charset="0"/>
                      </a:endParaRPr>
                    </a:p>
                  </a:txBody>
                  <a:tcPr>
                    <a:solidFill>
                      <a:schemeClr val="bg2"/>
                    </a:solidFill>
                  </a:tcPr>
                </a:tc>
              </a:tr>
              <a:tr h="2087499">
                <a:tc>
                  <a:txBody>
                    <a:bodyPr/>
                    <a:lstStyle/>
                    <a:p>
                      <a:r>
                        <a:rPr lang="en-US" sz="2200" b="1" dirty="0" smtClean="0">
                          <a:solidFill>
                            <a:srgbClr val="C00000"/>
                          </a:solidFill>
                          <a:latin typeface="Arial Narrow" charset="0"/>
                          <a:ea typeface="Arial Narrow" charset="0"/>
                          <a:cs typeface="Arial Narrow" charset="0"/>
                        </a:rPr>
                        <a:t>Time management</a:t>
                      </a:r>
                    </a:p>
                    <a:p>
                      <a:pPr marL="342900" indent="-342900">
                        <a:buFont typeface="Arial" charset="0"/>
                        <a:buChar char="•"/>
                      </a:pPr>
                      <a:r>
                        <a:rPr lang="en-US" sz="2200" b="1" dirty="0" smtClean="0">
                          <a:solidFill>
                            <a:schemeClr val="bg1"/>
                          </a:solidFill>
                          <a:latin typeface="Arial Narrow" charset="0"/>
                          <a:ea typeface="Arial Narrow" charset="0"/>
                          <a:cs typeface="Arial Narrow" charset="0"/>
                        </a:rPr>
                        <a:t>grou</a:t>
                      </a:r>
                      <a:r>
                        <a:rPr lang="en-US" sz="2200" b="1" baseline="0" dirty="0" smtClean="0">
                          <a:solidFill>
                            <a:schemeClr val="bg1"/>
                          </a:solidFill>
                          <a:latin typeface="Arial Narrow" charset="0"/>
                          <a:ea typeface="Arial Narrow" charset="0"/>
                          <a:cs typeface="Arial Narrow" charset="0"/>
                        </a:rPr>
                        <a:t>p project balance</a:t>
                      </a:r>
                    </a:p>
                    <a:p>
                      <a:pPr marL="342900" indent="-342900">
                        <a:buFont typeface="Arial" charset="0"/>
                        <a:buChar char="•"/>
                      </a:pPr>
                      <a:r>
                        <a:rPr lang="en-US" sz="2200" b="1" baseline="0" dirty="0" smtClean="0">
                          <a:solidFill>
                            <a:schemeClr val="bg1"/>
                          </a:solidFill>
                          <a:latin typeface="Arial Narrow" charset="0"/>
                          <a:ea typeface="Arial Narrow" charset="0"/>
                          <a:cs typeface="Arial Narrow" charset="0"/>
                        </a:rPr>
                        <a:t>procrastination</a:t>
                      </a:r>
                    </a:p>
                    <a:p>
                      <a:pPr marL="342900" indent="-342900">
                        <a:buFont typeface="Arial" charset="0"/>
                        <a:buChar char="•"/>
                      </a:pPr>
                      <a:r>
                        <a:rPr lang="en-US" sz="2200" b="1" baseline="0" dirty="0" smtClean="0">
                          <a:solidFill>
                            <a:schemeClr val="bg1"/>
                          </a:solidFill>
                          <a:latin typeface="Arial Narrow" charset="0"/>
                          <a:ea typeface="Arial Narrow" charset="0"/>
                          <a:cs typeface="Arial Narrow" charset="0"/>
                        </a:rPr>
                        <a:t>underestimate time needed</a:t>
                      </a:r>
                    </a:p>
                    <a:p>
                      <a:pPr marL="342900" indent="-342900">
                        <a:buFont typeface="Arial" charset="0"/>
                        <a:buChar char="•"/>
                      </a:pPr>
                      <a:r>
                        <a:rPr lang="en-US" sz="2200" b="1" baseline="0" dirty="0" smtClean="0">
                          <a:solidFill>
                            <a:schemeClr val="bg1"/>
                          </a:solidFill>
                          <a:latin typeface="Arial Narrow" charset="0"/>
                          <a:ea typeface="Arial Narrow" charset="0"/>
                          <a:cs typeface="Arial Narrow" charset="0"/>
                        </a:rPr>
                        <a:t>overextended in commitments</a:t>
                      </a:r>
                      <a:endParaRPr lang="en-US" sz="2200" b="1" dirty="0">
                        <a:solidFill>
                          <a:schemeClr val="bg1"/>
                        </a:solidFill>
                        <a:latin typeface="Arial Narrow" charset="0"/>
                        <a:ea typeface="Arial Narrow" charset="0"/>
                        <a:cs typeface="Arial Narrow" charset="0"/>
                      </a:endParaRPr>
                    </a:p>
                  </a:txBody>
                  <a:tcPr>
                    <a:solidFill>
                      <a:schemeClr val="bg2"/>
                    </a:solidFill>
                  </a:tcPr>
                </a:tc>
                <a:tc>
                  <a:txBody>
                    <a:bodyPr/>
                    <a:lstStyle/>
                    <a:p>
                      <a:pPr marL="342900" indent="-342900">
                        <a:buFont typeface="Arial" charset="0"/>
                        <a:buChar char="•"/>
                      </a:pPr>
                      <a:r>
                        <a:rPr lang="en-US" sz="2200" b="1" dirty="0" smtClean="0">
                          <a:solidFill>
                            <a:schemeClr val="bg1"/>
                          </a:solidFill>
                          <a:latin typeface="Arial Narrow" charset="0"/>
                          <a:ea typeface="Arial Narrow" charset="0"/>
                          <a:cs typeface="Arial Narrow" charset="0"/>
                        </a:rPr>
                        <a:t>required</a:t>
                      </a:r>
                      <a:r>
                        <a:rPr lang="en-US" sz="2200" b="1" baseline="0" dirty="0" smtClean="0">
                          <a:solidFill>
                            <a:schemeClr val="bg1"/>
                          </a:solidFill>
                          <a:latin typeface="Arial Narrow" charset="0"/>
                          <a:ea typeface="Arial Narrow" charset="0"/>
                          <a:cs typeface="Arial Narrow" charset="0"/>
                        </a:rPr>
                        <a:t> office hour meeting for feedback</a:t>
                      </a:r>
                    </a:p>
                    <a:p>
                      <a:pPr marL="342900" indent="-342900">
                        <a:buFont typeface="Arial" charset="0"/>
                        <a:buChar char="•"/>
                      </a:pPr>
                      <a:r>
                        <a:rPr lang="en-US" sz="2200" b="1" baseline="0" dirty="0" smtClean="0">
                          <a:solidFill>
                            <a:schemeClr val="bg1"/>
                          </a:solidFill>
                          <a:latin typeface="Arial Narrow" charset="0"/>
                          <a:ea typeface="Arial Narrow" charset="0"/>
                          <a:cs typeface="Arial Narrow" charset="0"/>
                        </a:rPr>
                        <a:t>rubrics, timelines</a:t>
                      </a:r>
                    </a:p>
                    <a:p>
                      <a:pPr marL="342900" indent="-342900">
                        <a:buFont typeface="Arial" charset="0"/>
                        <a:buChar char="•"/>
                      </a:pPr>
                      <a:r>
                        <a:rPr lang="en-US" sz="2200" b="1" baseline="0" dirty="0" smtClean="0">
                          <a:solidFill>
                            <a:schemeClr val="bg1"/>
                          </a:solidFill>
                          <a:latin typeface="Arial Narrow" charset="0"/>
                          <a:ea typeface="Arial Narrow" charset="0"/>
                          <a:cs typeface="Arial Narrow" charset="0"/>
                        </a:rPr>
                        <a:t>reminders, check-ins</a:t>
                      </a:r>
                      <a:endParaRPr lang="en-US" sz="2200" b="1" dirty="0">
                        <a:solidFill>
                          <a:schemeClr val="bg1"/>
                        </a:solidFill>
                        <a:latin typeface="Arial Narrow" charset="0"/>
                        <a:ea typeface="Arial Narrow" charset="0"/>
                        <a:cs typeface="Arial Narrow" charset="0"/>
                      </a:endParaRPr>
                    </a:p>
                  </a:txBody>
                  <a:tcPr>
                    <a:solidFill>
                      <a:schemeClr val="bg2"/>
                    </a:solidFill>
                  </a:tcPr>
                </a:tc>
              </a:tr>
            </a:tbl>
          </a:graphicData>
        </a:graphic>
      </p:graphicFrame>
    </p:spTree>
    <p:extLst>
      <p:ext uri="{BB962C8B-B14F-4D97-AF65-F5344CB8AC3E}">
        <p14:creationId xmlns:p14="http://schemas.microsoft.com/office/powerpoint/2010/main" val="762556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What is Transparency?</a:t>
            </a:r>
            <a:endParaRPr lang="en-US" dirty="0">
              <a:solidFill>
                <a:srgbClr val="C00000"/>
              </a:solidFill>
            </a:endParaRPr>
          </a:p>
        </p:txBody>
      </p:sp>
      <p:sp>
        <p:nvSpPr>
          <p:cNvPr id="3" name="Content Placeholder 2"/>
          <p:cNvSpPr>
            <a:spLocks noGrp="1"/>
          </p:cNvSpPr>
          <p:nvPr>
            <p:ph idx="1"/>
          </p:nvPr>
        </p:nvSpPr>
        <p:spPr/>
        <p:txBody>
          <a:bodyPr/>
          <a:lstStyle/>
          <a:p>
            <a:pPr>
              <a:lnSpc>
                <a:spcPct val="110000"/>
              </a:lnSpc>
              <a:spcBef>
                <a:spcPct val="0"/>
              </a:spcBef>
            </a:pPr>
            <a:r>
              <a:rPr lang="en-US" sz="2800" dirty="0">
                <a:latin typeface="Arial" charset="0"/>
                <a:ea typeface="Arial" charset="0"/>
                <a:cs typeface="Arial" charset="0"/>
              </a:rPr>
              <a:t>Transparent teaching and learning methods </a:t>
            </a:r>
            <a:r>
              <a:rPr lang="en-US" sz="2800" dirty="0" smtClean="0">
                <a:latin typeface="Arial" charset="0"/>
                <a:ea typeface="Arial" charset="0"/>
                <a:cs typeface="Arial" charset="0"/>
              </a:rPr>
              <a:t>explicitly focus on </a:t>
            </a:r>
            <a:r>
              <a:rPr lang="en-US" sz="2800" i="1" dirty="0" smtClean="0">
                <a:latin typeface="Arial" charset="0"/>
                <a:ea typeface="Arial" charset="0"/>
                <a:cs typeface="Arial" charset="0"/>
              </a:rPr>
              <a:t>how</a:t>
            </a:r>
            <a:r>
              <a:rPr lang="en-US" sz="2800" dirty="0" smtClean="0">
                <a:latin typeface="Arial" charset="0"/>
                <a:ea typeface="Arial" charset="0"/>
                <a:cs typeface="Arial" charset="0"/>
              </a:rPr>
              <a:t> </a:t>
            </a:r>
            <a:r>
              <a:rPr lang="en-US" sz="2800" dirty="0">
                <a:latin typeface="Arial" charset="0"/>
                <a:ea typeface="Arial" charset="0"/>
                <a:cs typeface="Arial" charset="0"/>
              </a:rPr>
              <a:t>and </a:t>
            </a:r>
            <a:r>
              <a:rPr lang="en-US" sz="2800" i="1" dirty="0">
                <a:latin typeface="Arial" charset="0"/>
                <a:ea typeface="Arial" charset="0"/>
                <a:cs typeface="Arial" charset="0"/>
              </a:rPr>
              <a:t>why </a:t>
            </a:r>
            <a:r>
              <a:rPr lang="en-US" sz="2800" dirty="0" smtClean="0">
                <a:latin typeface="Arial" charset="0"/>
                <a:ea typeface="Arial" charset="0"/>
                <a:cs typeface="Arial" charset="0"/>
              </a:rPr>
              <a:t>students are </a:t>
            </a:r>
            <a:r>
              <a:rPr lang="en-US" sz="2800" dirty="0">
                <a:latin typeface="Arial" charset="0"/>
                <a:ea typeface="Arial" charset="0"/>
                <a:cs typeface="Arial" charset="0"/>
              </a:rPr>
              <a:t>learning course content in particular ways.</a:t>
            </a:r>
          </a:p>
          <a:p>
            <a:pPr>
              <a:lnSpc>
                <a:spcPct val="110000"/>
              </a:lnSpc>
              <a:spcBef>
                <a:spcPct val="0"/>
              </a:spcBef>
            </a:pPr>
            <a:endParaRPr lang="en-US" dirty="0">
              <a:latin typeface="Arial" charset="0"/>
              <a:ea typeface="MS PGothic" charset="0"/>
              <a:cs typeface="Arial" charset="0"/>
            </a:endParaRPr>
          </a:p>
          <a:p>
            <a:endParaRPr lang="en-US" dirty="0"/>
          </a:p>
        </p:txBody>
      </p:sp>
      <p:sp>
        <p:nvSpPr>
          <p:cNvPr id="4" name="TextBox 3"/>
          <p:cNvSpPr txBox="1"/>
          <p:nvPr/>
        </p:nvSpPr>
        <p:spPr>
          <a:xfrm>
            <a:off x="-6152563" y="359046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4075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NLV">
      <a:dk1>
        <a:srgbClr val="333333"/>
      </a:dk1>
      <a:lt1>
        <a:srgbClr val="262626"/>
      </a:lt1>
      <a:dk2>
        <a:srgbClr val="E9E9DE"/>
      </a:dk2>
      <a:lt2>
        <a:srgbClr val="FFFFFF"/>
      </a:lt2>
      <a:accent1>
        <a:srgbClr val="556794"/>
      </a:accent1>
      <a:accent2>
        <a:srgbClr val="8D0101"/>
      </a:accent2>
      <a:accent3>
        <a:srgbClr val="8DB8CD"/>
      </a:accent3>
      <a:accent4>
        <a:srgbClr val="666666"/>
      </a:accent4>
      <a:accent5>
        <a:srgbClr val="B10202"/>
      </a:accent5>
      <a:accent6>
        <a:srgbClr val="F79646"/>
      </a:accent6>
      <a:hlink>
        <a:srgbClr val="0000FF"/>
      </a:hlink>
      <a:folHlink>
        <a:srgbClr val="8D01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with cc noncommercial license" id="{2F79E749-3F05-AD4B-87A7-F6AE95625EB9}" vid="{E0C301B6-A9C5-C94B-A6B3-8089443A9BB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template with cc noncommercial license</Template>
  <TotalTime>1532</TotalTime>
  <Words>4217</Words>
  <Application>Microsoft Macintosh PowerPoint</Application>
  <PresentationFormat>On-screen Show (4:3)</PresentationFormat>
  <Paragraphs>596</Paragraphs>
  <Slides>68</Slides>
  <Notes>21</Notes>
  <HiddenSlides>0</HiddenSlides>
  <MMClips>0</MMClips>
  <ScaleCrop>false</ScaleCrop>
  <HeadingPairs>
    <vt:vector size="6" baseType="variant">
      <vt:variant>
        <vt:lpstr>Fonts Used</vt:lpstr>
      </vt:variant>
      <vt:variant>
        <vt:i4>20</vt:i4>
      </vt:variant>
      <vt:variant>
        <vt:lpstr>Theme</vt:lpstr>
      </vt:variant>
      <vt:variant>
        <vt:i4>2</vt:i4>
      </vt:variant>
      <vt:variant>
        <vt:lpstr>Slide Titles</vt:lpstr>
      </vt:variant>
      <vt:variant>
        <vt:i4>68</vt:i4>
      </vt:variant>
    </vt:vector>
  </HeadingPairs>
  <TitlesOfParts>
    <vt:vector size="90" baseType="lpstr">
      <vt:lpstr>Arial</vt:lpstr>
      <vt:lpstr>Arial</vt:lpstr>
      <vt:lpstr>arial narrow</vt:lpstr>
      <vt:lpstr>arial narrow</vt:lpstr>
      <vt:lpstr>arial narrow</vt:lpstr>
      <vt:lpstr>Calibri</vt:lpstr>
      <vt:lpstr>Calibri Light</vt:lpstr>
      <vt:lpstr>Cambria</vt:lpstr>
      <vt:lpstr>Cambria Math</vt:lpstr>
      <vt:lpstr>Gil sans</vt:lpstr>
      <vt:lpstr>Gill Sans MT</vt:lpstr>
      <vt:lpstr>Goudy Old Style</vt:lpstr>
      <vt:lpstr>MS PGothic</vt:lpstr>
      <vt:lpstr>ＭＳ Ｐゴシック</vt:lpstr>
      <vt:lpstr>ＭＳ 明朝</vt:lpstr>
      <vt:lpstr>Symbol</vt:lpstr>
      <vt:lpstr>Tahoma</vt:lpstr>
      <vt:lpstr>Times New Roman</vt:lpstr>
      <vt:lpstr>Wingdings</vt:lpstr>
      <vt:lpstr>Wingdings 2</vt:lpstr>
      <vt:lpstr>Office Theme</vt:lpstr>
      <vt:lpstr>Custom Design</vt:lpstr>
      <vt:lpstr>Transparent Assignments  Promote Equitable Opportunities for Student Success</vt:lpstr>
      <vt:lpstr> </vt:lpstr>
      <vt:lpstr> Overview </vt:lpstr>
      <vt:lpstr> </vt:lpstr>
      <vt:lpstr>Research Team:</vt:lpstr>
      <vt:lpstr> </vt:lpstr>
      <vt:lpstr>                           Equity of Access    Equity of Experience   </vt:lpstr>
      <vt:lpstr> </vt:lpstr>
      <vt:lpstr>What is Transparency?</vt:lpstr>
      <vt:lpstr>    How can Transparency help students?</vt:lpstr>
      <vt:lpstr> Transparency and Problem-centered Learning            (p. 10) </vt:lpstr>
      <vt:lpstr>PowerPoint Presentation</vt:lpstr>
      <vt:lpstr>PowerPoint Presentation</vt:lpstr>
      <vt:lpstr>PowerPoint Presentation</vt:lpstr>
      <vt:lpstr> </vt:lpstr>
      <vt:lpstr> </vt:lpstr>
      <vt:lpstr>     What does Transparent Assignment Design look like?    </vt:lpstr>
      <vt:lpstr>PowerPoint Presentation</vt:lpstr>
      <vt:lpstr>   Apply all that research to designing transparent, equitable assignments!</vt:lpstr>
      <vt:lpstr>Sample Assignments             Sample A (p. 7)</vt:lpstr>
      <vt:lpstr>Sample Assignments             Sample B (p. 7)</vt:lpstr>
      <vt:lpstr>Sample Assignments            Sample C (p. 8)</vt:lpstr>
      <vt:lpstr>Sample Assignments             Sample D (p. 8)</vt:lpstr>
      <vt:lpstr>  Gather Feedback on Your Own Assignment</vt:lpstr>
      <vt:lpstr>5 minute BREAK</vt:lpstr>
      <vt:lpstr>  Choose an Assignment from Your Course</vt:lpstr>
      <vt:lpstr>      Feedback on Your Assignments,   part 1 of 3                     handout: page 6</vt:lpstr>
      <vt:lpstr>    Feedback on Your Assignments,   part 2 of 3                         handout page 6</vt:lpstr>
      <vt:lpstr>       Feedback on Your Assignments, part 3 of 3                  handout page 6</vt:lpstr>
      <vt:lpstr>  Additional Research-based Strategies                   handout page 1 </vt:lpstr>
      <vt:lpstr>  How did we do in this peer activity?</vt:lpstr>
      <vt:lpstr>Your in-class Activities  (p. 9)</vt:lpstr>
      <vt:lpstr>Your in-class Activities  (p. 9)</vt:lpstr>
      <vt:lpstr>How did we do?</vt:lpstr>
      <vt:lpstr>Strategies for Impact </vt:lpstr>
      <vt:lpstr> </vt:lpstr>
      <vt:lpstr> </vt:lpstr>
      <vt:lpstr> </vt:lpstr>
      <vt:lpstr>Overview</vt:lpstr>
      <vt:lpstr> </vt:lpstr>
      <vt:lpstr> </vt:lpstr>
      <vt:lpstr> Early Engagement Hypothesis </vt:lpstr>
      <vt:lpstr>Research Question</vt:lpstr>
      <vt:lpstr>PowerPoint Presentation</vt:lpstr>
      <vt:lpstr>PowerPoint Presentation</vt:lpstr>
      <vt:lpstr>PowerPoint Presentation</vt:lpstr>
      <vt:lpstr>PowerPoint Presentation</vt:lpstr>
      <vt:lpstr>Impact: Boosted Predictors, national study</vt:lpstr>
      <vt:lpstr>Impact: Boosted Predictors, national study</vt:lpstr>
      <vt:lpstr>Impact: Boosted Predictors, national study</vt:lpstr>
      <vt:lpstr>Impact: Boosted Predictors, national study</vt:lpstr>
      <vt:lpstr>Impact: Boosted Predictors, UNLV</vt:lpstr>
      <vt:lpstr>Impact: Boosted Predictors, UNLV</vt:lpstr>
      <vt:lpstr> </vt:lpstr>
      <vt:lpstr>Impact : UNLV Retention, 2014-2015</vt:lpstr>
      <vt:lpstr>UNLV General Education Assessment Summit, 2014</vt:lpstr>
      <vt:lpstr>Impact on UNLV students’ views of learning</vt:lpstr>
      <vt:lpstr>Impact on UNLV students’ views of learning</vt:lpstr>
      <vt:lpstr>Impact on UNLV students’ views of learning</vt:lpstr>
      <vt:lpstr>Impact on UNLV students’ views of learning</vt:lpstr>
      <vt:lpstr>Impact on UNLV students’ views of learning</vt:lpstr>
      <vt:lpstr>Strategies for Impact </vt:lpstr>
      <vt:lpstr>Questions and Comments</vt:lpstr>
      <vt:lpstr>     DISCUSS in groups;     Report back</vt:lpstr>
      <vt:lpstr>     DISCUSS in groups;     Report back</vt:lpstr>
      <vt:lpstr>     DISCUSS in groups;     Report back</vt:lpstr>
      <vt:lpstr> </vt:lpstr>
      <vt:lpstr>Available 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TRANSPARENT Assignment Design  Enhances Students’ Success</dc:title>
  <dc:creator>Microsoft Office User</dc:creator>
  <cp:lastModifiedBy>Mary-Ann Winkemes</cp:lastModifiedBy>
  <cp:revision>109</cp:revision>
  <dcterms:created xsi:type="dcterms:W3CDTF">2015-12-15T23:50:44Z</dcterms:created>
  <dcterms:modified xsi:type="dcterms:W3CDTF">2016-06-08T18:27:16Z</dcterms:modified>
</cp:coreProperties>
</file>